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46" r:id="rId2"/>
    <p:sldId id="447" r:id="rId3"/>
    <p:sldId id="448" r:id="rId4"/>
    <p:sldId id="449" r:id="rId5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IREZ Anahi [BPCE Assurances]" initials="RA[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F8"/>
    <a:srgbClr val="425C81"/>
    <a:srgbClr val="5C2577"/>
    <a:srgbClr val="ADA5D0"/>
    <a:srgbClr val="7B1697"/>
    <a:srgbClr val="F5F4FA"/>
    <a:srgbClr val="B75D7E"/>
    <a:srgbClr val="5C2674"/>
    <a:srgbClr val="27456F"/>
    <a:srgbClr val="A89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84" autoAdjust="0"/>
    <p:restoredTop sz="94602" autoAdjust="0"/>
  </p:normalViewPr>
  <p:slideViewPr>
    <p:cSldViewPr snapToGrid="0" snapToObjects="1">
      <p:cViewPr>
        <p:scale>
          <a:sx n="66" d="100"/>
          <a:sy n="66" d="100"/>
        </p:scale>
        <p:origin x="167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3" d="100"/>
        <a:sy n="133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89C7D1C-C206-4842-9777-D984E4C7E42A}" type="datetimeFigureOut">
              <a:rPr lang="fr-FR" smtClean="0"/>
              <a:t>02/07/2021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0A3A188-DB67-7441-B24B-E97FCBF50E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123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69665241-D127-440F-855F-01208AB78F04}" type="datetimeFigureOut">
              <a:rPr lang="fr-FR" smtClean="0"/>
              <a:t>02/07/2021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8EECCC2-9926-4B95-A141-5AC8E3D59A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3737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543F-C24D-4252-97FF-9D059ED5E8F2}" type="slidenum">
              <a:rPr lang="fr-FR" altLang="fr-FR" smtClean="0"/>
              <a:pPr/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22358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543F-C24D-4252-97FF-9D059ED5E8F2}" type="slidenum">
              <a:rPr lang="fr-FR" altLang="fr-FR" smtClean="0"/>
              <a:pPr/>
              <a:t>3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5887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E543F-C24D-4252-97FF-9D059ED5E8F2}" type="slidenum">
              <a:rPr lang="fr-FR" altLang="fr-FR" smtClean="0"/>
              <a:pPr/>
              <a:t>4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5887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 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0" y="2059200"/>
            <a:ext cx="9144000" cy="1278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30071" y="3602038"/>
            <a:ext cx="3083858" cy="184666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8" name="object 24"/>
          <p:cNvSpPr/>
          <p:nvPr userDrawn="1"/>
        </p:nvSpPr>
        <p:spPr>
          <a:xfrm>
            <a:off x="3551364" y="4174795"/>
            <a:ext cx="2224874" cy="88320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3651" y="6302948"/>
            <a:ext cx="1207949" cy="173418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7110413" y="6316753"/>
            <a:ext cx="1726825" cy="138499"/>
          </a:xfrm>
        </p:spPr>
        <p:txBody>
          <a:bodyPr wrap="square">
            <a:spAutoFit/>
          </a:bodyPr>
          <a:lstStyle>
            <a:lvl1pPr algn="r">
              <a:defRPr sz="900" cap="all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/>
              <a:t>MENTION À REMPLIR</a:t>
            </a:r>
          </a:p>
        </p:txBody>
      </p:sp>
      <p:sp>
        <p:nvSpPr>
          <p:cNvPr id="15" name="Sous-titre 2"/>
          <p:cNvSpPr txBox="1">
            <a:spLocks/>
          </p:cNvSpPr>
          <p:nvPr userDrawn="1"/>
        </p:nvSpPr>
        <p:spPr>
          <a:xfrm>
            <a:off x="3030071" y="3800061"/>
            <a:ext cx="3083858" cy="18466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5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1600"/>
              </a:spcBef>
              <a:buFont typeface="Arial" panose="020B0604020202020204" pitchFamily="34" charset="0"/>
              <a:buNone/>
              <a:defRPr sz="135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1A2446-DB42-3C43-B2DB-99DD3C5E0E47}" type="datetime4">
              <a:rPr lang="fr-FR" smtClean="0">
                <a:solidFill>
                  <a:schemeClr val="bg1">
                    <a:lumMod val="50000"/>
                  </a:schemeClr>
                </a:solidFill>
              </a:rPr>
              <a:t>2 juillet 2021</a:t>
            </a:fld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2670" y="243498"/>
            <a:ext cx="2525777" cy="91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81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4"/>
          <p:cNvSpPr/>
          <p:nvPr userDrawn="1"/>
        </p:nvSpPr>
        <p:spPr>
          <a:xfrm>
            <a:off x="382133" y="717234"/>
            <a:ext cx="3052454" cy="250784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693138" y="4273200"/>
            <a:ext cx="4841262" cy="304699"/>
          </a:xfrm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sz="1800" b="0" cap="none" baseline="0">
                <a:solidFill>
                  <a:schemeClr val="accent1"/>
                </a:solidFill>
              </a:defRPr>
            </a:lvl1pPr>
            <a:lvl2pPr>
              <a:lnSpc>
                <a:spcPct val="120000"/>
              </a:lnSpc>
              <a:defRPr sz="1400" b="0"/>
            </a:lvl2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51647" y="295835"/>
            <a:ext cx="152400" cy="842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 hasCustomPrompt="1"/>
          </p:nvPr>
        </p:nvSpPr>
        <p:spPr>
          <a:xfrm>
            <a:off x="2054781" y="1104976"/>
            <a:ext cx="855114" cy="1615827"/>
          </a:xfrm>
        </p:spPr>
        <p:txBody>
          <a:bodyPr wrap="square">
            <a:spAutoFit/>
          </a:bodyPr>
          <a:lstStyle>
            <a:lvl1pPr algn="r">
              <a:defRPr sz="10500" b="1" cap="all" baseline="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fr-FR"/>
              <a:t>#</a:t>
            </a:r>
          </a:p>
        </p:txBody>
      </p:sp>
      <p:sp>
        <p:nvSpPr>
          <p:cNvPr id="13" name="object 13"/>
          <p:cNvSpPr/>
          <p:nvPr userDrawn="1"/>
        </p:nvSpPr>
        <p:spPr>
          <a:xfrm>
            <a:off x="1080000" y="6393593"/>
            <a:ext cx="8067675" cy="0"/>
          </a:xfrm>
          <a:custGeom>
            <a:avLst/>
            <a:gdLst/>
            <a:ahLst/>
            <a:cxnLst/>
            <a:rect l="l" t="t" r="r" b="b"/>
            <a:pathLst>
              <a:path w="8067675">
                <a:moveTo>
                  <a:pt x="0" y="0"/>
                </a:moveTo>
                <a:lnTo>
                  <a:pt x="8067593" y="0"/>
                </a:lnTo>
              </a:path>
            </a:pathLst>
          </a:custGeom>
          <a:ln w="635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72000" y="1213200"/>
            <a:ext cx="4212443" cy="923330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000" b="0" cap="all" baseline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object 6"/>
          <p:cNvSpPr/>
          <p:nvPr userDrawn="1"/>
        </p:nvSpPr>
        <p:spPr>
          <a:xfrm>
            <a:off x="3693138" y="4048958"/>
            <a:ext cx="430530" cy="72390"/>
          </a:xfrm>
          <a:custGeom>
            <a:avLst/>
            <a:gdLst/>
            <a:ahLst/>
            <a:cxnLst/>
            <a:rect l="l" t="t" r="r" b="b"/>
            <a:pathLst>
              <a:path w="430529" h="72389">
                <a:moveTo>
                  <a:pt x="0" y="71996"/>
                </a:moveTo>
                <a:lnTo>
                  <a:pt x="430402" y="71996"/>
                </a:lnTo>
                <a:lnTo>
                  <a:pt x="430402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TITRE DE LA PRESENTATION </a:t>
            </a:r>
            <a:fld id="{C05C0FAD-3AE0-C74D-AE08-678FCCC9738A}" type="datetime4">
              <a:rPr lang="fr-FR" smtClean="0"/>
              <a:pPr/>
              <a:t>2 juillet 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985FF9-ADA8-465B-B1B8-A5AF16A5E14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32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object 13"/>
          <p:cNvSpPr/>
          <p:nvPr userDrawn="1"/>
        </p:nvSpPr>
        <p:spPr>
          <a:xfrm>
            <a:off x="1080000" y="6393593"/>
            <a:ext cx="8067675" cy="0"/>
          </a:xfrm>
          <a:custGeom>
            <a:avLst/>
            <a:gdLst/>
            <a:ahLst/>
            <a:cxnLst/>
            <a:rect l="l" t="t" r="r" b="b"/>
            <a:pathLst>
              <a:path w="8067675">
                <a:moveTo>
                  <a:pt x="0" y="0"/>
                </a:moveTo>
                <a:lnTo>
                  <a:pt x="8067593" y="0"/>
                </a:lnTo>
              </a:path>
            </a:pathLst>
          </a:custGeom>
          <a:ln w="635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223838" y="414338"/>
            <a:ext cx="591950" cy="338554"/>
          </a:xfrm>
        </p:spPr>
        <p:txBody>
          <a:bodyPr>
            <a:spAutoFit/>
          </a:bodyPr>
          <a:lstStyle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#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1079499" y="1300163"/>
            <a:ext cx="7780543" cy="4357687"/>
          </a:xfrm>
        </p:spPr>
        <p:txBody>
          <a:bodyPr/>
          <a:lstStyle>
            <a:lvl3pPr>
              <a:defRPr>
                <a:solidFill>
                  <a:srgbClr val="ADA5D0"/>
                </a:solidFill>
              </a:defRPr>
            </a:lvl3pPr>
            <a:lvl5pPr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TITRE DE LA PRESENTATION </a:t>
            </a:r>
            <a:fld id="{C05C0FAD-3AE0-C74D-AE08-678FCCC9738A}" type="datetime4">
              <a:rPr lang="fr-FR" smtClean="0"/>
              <a:pPr/>
              <a:t>2 juillet 2021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985FF9-ADA8-465B-B1B8-A5AF16A5E14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81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object 13"/>
          <p:cNvSpPr/>
          <p:nvPr userDrawn="1"/>
        </p:nvSpPr>
        <p:spPr>
          <a:xfrm>
            <a:off x="1080000" y="6393593"/>
            <a:ext cx="8067675" cy="0"/>
          </a:xfrm>
          <a:custGeom>
            <a:avLst/>
            <a:gdLst/>
            <a:ahLst/>
            <a:cxnLst/>
            <a:rect l="l" t="t" r="r" b="b"/>
            <a:pathLst>
              <a:path w="8067675">
                <a:moveTo>
                  <a:pt x="0" y="0"/>
                </a:moveTo>
                <a:lnTo>
                  <a:pt x="8067593" y="0"/>
                </a:lnTo>
              </a:path>
            </a:pathLst>
          </a:custGeom>
          <a:ln w="635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223838" y="414338"/>
            <a:ext cx="591950" cy="338554"/>
          </a:xfrm>
        </p:spPr>
        <p:txBody>
          <a:bodyPr>
            <a:spAutoFit/>
          </a:bodyPr>
          <a:lstStyle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#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6"/>
          </p:nvPr>
        </p:nvSpPr>
        <p:spPr>
          <a:xfrm>
            <a:off x="1079499" y="1299600"/>
            <a:ext cx="7262599" cy="708494"/>
          </a:xfrm>
        </p:spPr>
        <p:txBody>
          <a:bodyPr/>
          <a:lstStyle>
            <a:lvl3pPr>
              <a:defRPr>
                <a:solidFill>
                  <a:srgbClr val="ADA5D0"/>
                </a:solidFill>
              </a:defRPr>
            </a:lvl3pPr>
            <a:lvl5pPr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5"/>
          </p:nvPr>
        </p:nvSpPr>
        <p:spPr>
          <a:xfrm>
            <a:off x="4921599" y="2280253"/>
            <a:ext cx="3420500" cy="3462486"/>
          </a:xfrm>
        </p:spPr>
        <p:txBody>
          <a:bodyPr/>
          <a:lstStyle>
            <a:lvl3pPr>
              <a:defRPr>
                <a:solidFill>
                  <a:srgbClr val="ADA5D0"/>
                </a:solidFill>
              </a:defRPr>
            </a:lvl3pPr>
            <a:lvl5pPr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1079500" y="2280253"/>
            <a:ext cx="3420500" cy="3462486"/>
          </a:xfrm>
        </p:spPr>
        <p:txBody>
          <a:bodyPr/>
          <a:lstStyle>
            <a:lvl3pPr>
              <a:defRPr>
                <a:solidFill>
                  <a:srgbClr val="ADA5D0"/>
                </a:solidFill>
              </a:defRPr>
            </a:lvl3pPr>
            <a:lvl5pPr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TITRE DE LA PRESENTATION </a:t>
            </a:r>
            <a:fld id="{C05C0FAD-3AE0-C74D-AE08-678FCCC9738A}" type="datetime4">
              <a:rPr lang="fr-FR" smtClean="0"/>
              <a:pPr/>
              <a:t>2 juillet 2021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F985FF9-ADA8-465B-B1B8-A5AF16A5E14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51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gue + Conten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object 13"/>
          <p:cNvSpPr/>
          <p:nvPr userDrawn="1"/>
        </p:nvSpPr>
        <p:spPr>
          <a:xfrm>
            <a:off x="1080000" y="6393593"/>
            <a:ext cx="8067675" cy="0"/>
          </a:xfrm>
          <a:custGeom>
            <a:avLst/>
            <a:gdLst/>
            <a:ahLst/>
            <a:cxnLst/>
            <a:rect l="l" t="t" r="r" b="b"/>
            <a:pathLst>
              <a:path w="8067675">
                <a:moveTo>
                  <a:pt x="0" y="0"/>
                </a:moveTo>
                <a:lnTo>
                  <a:pt x="8067593" y="0"/>
                </a:lnTo>
              </a:path>
            </a:pathLst>
          </a:custGeom>
          <a:ln w="635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223838" y="414338"/>
            <a:ext cx="591950" cy="338554"/>
          </a:xfrm>
        </p:spPr>
        <p:txBody>
          <a:bodyPr>
            <a:spAutoFit/>
          </a:bodyPr>
          <a:lstStyle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#</a:t>
            </a:r>
          </a:p>
        </p:txBody>
      </p:sp>
      <p:sp>
        <p:nvSpPr>
          <p:cNvPr id="11" name="Espace réservé du texte 11"/>
          <p:cNvSpPr>
            <a:spLocks noGrp="1"/>
          </p:cNvSpPr>
          <p:nvPr>
            <p:ph type="body" sz="quarter" idx="15"/>
          </p:nvPr>
        </p:nvSpPr>
        <p:spPr>
          <a:xfrm>
            <a:off x="3671999" y="1281600"/>
            <a:ext cx="5188043" cy="3462486"/>
          </a:xfrm>
        </p:spPr>
        <p:txBody>
          <a:bodyPr/>
          <a:lstStyle>
            <a:lvl3pPr>
              <a:defRPr>
                <a:solidFill>
                  <a:srgbClr val="ADA5D0"/>
                </a:solidFill>
              </a:defRPr>
            </a:lvl3pPr>
            <a:lvl5pPr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6" hasCustomPrompt="1"/>
          </p:nvPr>
        </p:nvSpPr>
        <p:spPr>
          <a:xfrm>
            <a:off x="1080001" y="1316050"/>
            <a:ext cx="2268820" cy="2352504"/>
          </a:xfrm>
          <a:solidFill>
            <a:srgbClr val="ADA5D0"/>
          </a:solidFill>
        </p:spPr>
        <p:txBody>
          <a:bodyPr lIns="180000" tIns="108000" rIns="180000" bIns="108000" anchor="ctr" anchorCtr="0">
            <a:noAutofit/>
          </a:bodyPr>
          <a:lstStyle>
            <a:lvl1pPr>
              <a:spcBef>
                <a:spcPts val="1800"/>
              </a:spcBef>
              <a:defRPr sz="3600">
                <a:solidFill>
                  <a:schemeClr val="bg1"/>
                </a:solidFill>
              </a:defRPr>
            </a:lvl1pPr>
            <a:lvl2pPr>
              <a:lnSpc>
                <a:spcPct val="80000"/>
              </a:lnSpc>
              <a:spcBef>
                <a:spcPts val="0"/>
              </a:spcBef>
              <a:defRPr sz="1200" b="0" cap="all" baseline="0">
                <a:solidFill>
                  <a:schemeClr val="bg1"/>
                </a:solidFill>
              </a:defRPr>
            </a:lvl2pPr>
            <a:lvl5pPr>
              <a:defRPr/>
            </a:lvl5pPr>
          </a:lstStyle>
          <a:p>
            <a:pPr lvl="0"/>
            <a:r>
              <a:rPr lang="fr-FR"/>
              <a:t>#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1079500" y="3795708"/>
            <a:ext cx="2269321" cy="1529327"/>
          </a:xfrm>
          <a:solidFill>
            <a:srgbClr val="EAEAEA"/>
          </a:solidFill>
        </p:spPr>
        <p:txBody>
          <a:bodyPr lIns="180000" tIns="108000" rIns="180000" bIns="108000" anchor="ctr" anchorCtr="0">
            <a:noAutofit/>
          </a:bodyPr>
          <a:lstStyle>
            <a:lvl1pPr>
              <a:spcBef>
                <a:spcPts val="0"/>
              </a:spcBef>
              <a:defRPr/>
            </a:lvl1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TITRE DE LA PRESENTATION </a:t>
            </a:r>
            <a:fld id="{C05C0FAD-3AE0-C74D-AE08-678FCCC9738A}" type="datetime4">
              <a:rPr lang="fr-FR" smtClean="0"/>
              <a:pPr/>
              <a:t>2 juillet 2021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F985FF9-ADA8-465B-B1B8-A5AF16A5E14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487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6"/>
          <p:cNvSpPr/>
          <p:nvPr userDrawn="1"/>
        </p:nvSpPr>
        <p:spPr>
          <a:xfrm>
            <a:off x="287339" y="452438"/>
            <a:ext cx="8570210" cy="5942013"/>
          </a:xfrm>
          <a:custGeom>
            <a:avLst/>
            <a:gdLst/>
            <a:ahLst/>
            <a:cxnLst/>
            <a:rect l="l" t="t" r="r" b="b"/>
            <a:pathLst>
              <a:path w="8571865" h="5781675">
                <a:moveTo>
                  <a:pt x="0" y="5781598"/>
                </a:moveTo>
                <a:lnTo>
                  <a:pt x="8571598" y="5781598"/>
                </a:lnTo>
                <a:lnTo>
                  <a:pt x="8571598" y="0"/>
                </a:lnTo>
                <a:lnTo>
                  <a:pt x="0" y="0"/>
                </a:lnTo>
                <a:lnTo>
                  <a:pt x="0" y="5781598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Grouper 14"/>
          <p:cNvGrpSpPr/>
          <p:nvPr userDrawn="1"/>
        </p:nvGrpSpPr>
        <p:grpSpPr>
          <a:xfrm>
            <a:off x="3673643" y="5888702"/>
            <a:ext cx="880192" cy="271791"/>
            <a:chOff x="3645068" y="5888702"/>
            <a:chExt cx="880192" cy="271791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53469" y="5888702"/>
              <a:ext cx="271791" cy="271791"/>
            </a:xfrm>
            <a:prstGeom prst="ellipse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5068" y="5914873"/>
              <a:ext cx="217871" cy="217871"/>
            </a:xfrm>
            <a:prstGeom prst="ellipse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69509" y="5913834"/>
              <a:ext cx="218868" cy="218869"/>
            </a:xfrm>
            <a:prstGeom prst="ellipse">
              <a:avLst/>
            </a:prstGeom>
          </p:spPr>
        </p:pic>
      </p:grp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665304" y="1281446"/>
            <a:ext cx="2726690" cy="553998"/>
          </a:xfrm>
        </p:spPr>
        <p:txBody>
          <a:bodyPr>
            <a:spAutoFit/>
          </a:bodyPr>
          <a:lstStyle>
            <a:lvl1pPr>
              <a:defRPr sz="1400" b="1" cap="all" baseline="0">
                <a:solidFill>
                  <a:schemeClr val="tx2"/>
                </a:solidFill>
              </a:defRPr>
            </a:lvl1pPr>
            <a:lvl2pPr>
              <a:defRPr sz="1200" b="0" cap="none">
                <a:solidFill>
                  <a:schemeClr val="tx1"/>
                </a:solidFill>
              </a:defRPr>
            </a:lvl2pPr>
            <a:lvl3pPr>
              <a:defRPr sz="1200" b="0" cap="none">
                <a:solidFill>
                  <a:schemeClr val="tx1"/>
                </a:solidFill>
              </a:defRPr>
            </a:lvl3pPr>
          </a:lstStyle>
          <a:p>
            <a:pPr lvl="0"/>
            <a:r>
              <a:rPr lang="fr-FR"/>
              <a:t>Modifier les styles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665304" y="4589351"/>
            <a:ext cx="2726690" cy="553998"/>
          </a:xfrm>
        </p:spPr>
        <p:txBody>
          <a:bodyPr>
            <a:spAutoFit/>
          </a:bodyPr>
          <a:lstStyle>
            <a:lvl1pPr>
              <a:defRPr sz="1400" b="1" cap="all" baseline="0">
                <a:solidFill>
                  <a:schemeClr val="tx2"/>
                </a:solidFill>
              </a:defRPr>
            </a:lvl1pPr>
            <a:lvl2pPr>
              <a:defRPr sz="1200" b="0" cap="none">
                <a:solidFill>
                  <a:schemeClr val="tx1"/>
                </a:solidFill>
              </a:defRPr>
            </a:lvl2pPr>
            <a:lvl3pPr>
              <a:defRPr sz="1200" b="0" cap="none">
                <a:solidFill>
                  <a:schemeClr val="tx1"/>
                </a:solidFill>
              </a:defRPr>
            </a:lvl3pPr>
          </a:lstStyle>
          <a:p>
            <a:pPr lvl="0"/>
            <a:r>
              <a:rPr lang="fr-FR"/>
              <a:t>Modifier les styles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ZoneTexte 3"/>
          <p:cNvSpPr txBox="1"/>
          <p:nvPr userDrawn="1"/>
        </p:nvSpPr>
        <p:spPr>
          <a:xfrm>
            <a:off x="1067300" y="1213646"/>
            <a:ext cx="225014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3200" b="1">
                <a:solidFill>
                  <a:schemeClr val="bg1"/>
                </a:solidFill>
              </a:rPr>
              <a:t>CONTACT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TITRE DE LA PRESENTATION </a:t>
            </a:r>
            <a:fld id="{C05C0FAD-3AE0-C74D-AE08-678FCCC9738A}" type="datetime4">
              <a:rPr lang="fr-FR" smtClean="0"/>
              <a:pPr/>
              <a:t>2 juillet 2021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F985FF9-ADA8-465B-B1B8-A5AF16A5E14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24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Espace réservé de la date 3"/>
          <p:cNvSpPr>
            <a:spLocks noGrp="1" noChangeArrowheads="1"/>
          </p:cNvSpPr>
          <p:nvPr>
            <p:ph type="dt" sz="half" idx="10"/>
          </p:nvPr>
        </p:nvSpPr>
        <p:spPr>
          <a:xfrm>
            <a:off x="1347715" y="6524769"/>
            <a:ext cx="767122" cy="12311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4A6ABA0-69E1-413F-8163-9A3AD64C9874}" type="datetime4">
              <a:rPr lang="fr-FR" altLang="fr-FR">
                <a:solidFill>
                  <a:prstClr val="black"/>
                </a:solidFill>
              </a:rPr>
              <a:pPr/>
              <a:t>2 juillet 2021</a:t>
            </a:fld>
            <a:endParaRPr altLang="fr-FR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1564E-73E6-47A7-BC97-7D60F78144EA}" type="slidenum">
              <a:rPr lang="fr-FR" altLang="fr-FR">
                <a:solidFill>
                  <a:srgbClr val="581D74"/>
                </a:solidFill>
              </a:rPr>
              <a:pPr/>
              <a:t>‹N°›</a:t>
            </a:fld>
            <a:endParaRPr lang="fr-FR" altLang="fr-FR" dirty="0">
              <a:solidFill>
                <a:srgbClr val="581D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0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uver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970000" y="2167200"/>
            <a:ext cx="3772545" cy="861774"/>
          </a:xfrm>
        </p:spPr>
        <p:txBody>
          <a:bodyPr anchor="t" anchorCtr="0">
            <a:spAutoFit/>
          </a:bodyPr>
          <a:lstStyle>
            <a:lvl1pPr algn="l">
              <a:lnSpc>
                <a:spcPct val="100000"/>
              </a:lnSpc>
              <a:defRPr sz="2800" b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30071" y="4302001"/>
            <a:ext cx="3083858" cy="400110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None/>
              <a:defRPr sz="13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0679" y="6302948"/>
            <a:ext cx="1207949" cy="17341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94936">
            <a:off x="-453096" y="2112231"/>
            <a:ext cx="3835157" cy="2005922"/>
          </a:xfrm>
          <a:prstGeom prst="rect">
            <a:avLst/>
          </a:prstGeom>
        </p:spPr>
      </p:pic>
      <p:sp>
        <p:nvSpPr>
          <p:cNvPr id="13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7110414" y="6316755"/>
            <a:ext cx="1726825" cy="138499"/>
          </a:xfrm>
          <a:ln>
            <a:noFill/>
          </a:ln>
        </p:spPr>
        <p:txBody>
          <a:bodyPr wrap="square">
            <a:spAutoFit/>
          </a:bodyPr>
          <a:lstStyle>
            <a:lvl1pPr algn="r">
              <a:defRPr sz="900" cap="all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BPCE ASSURANCES</a:t>
            </a:r>
          </a:p>
        </p:txBody>
      </p:sp>
      <p:pic>
        <p:nvPicPr>
          <p:cNvPr id="8" name="Picture 4" descr="D:\BLOC MARQUES\JPG\BB_Q_NATIXIS_ASSURANCES_10CM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53" y="302905"/>
            <a:ext cx="2674951" cy="102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6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80000" y="414000"/>
            <a:ext cx="7780043" cy="608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80000" y="1306800"/>
            <a:ext cx="7780043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342800" y="6524769"/>
            <a:ext cx="432000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 b="0" cap="all" baseline="0">
                <a:solidFill>
                  <a:srgbClr val="7F7F7F"/>
                </a:solidFill>
              </a:defRPr>
            </a:lvl1pPr>
          </a:lstStyle>
          <a:p>
            <a:r>
              <a:rPr lang="fr-FR"/>
              <a:t>TITRE DE LA PRESENTATION </a:t>
            </a:r>
            <a:fld id="{C05C0FAD-3AE0-C74D-AE08-678FCCC9738A}" type="datetime4">
              <a:rPr lang="fr-FR" smtClean="0"/>
              <a:pPr/>
              <a:t>2 juillet 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0000" y="6524769"/>
            <a:ext cx="190800" cy="12311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="1" cap="all" baseline="0">
                <a:solidFill>
                  <a:schemeClr val="tx2"/>
                </a:solidFill>
              </a:defRPr>
            </a:lvl1pPr>
          </a:lstStyle>
          <a:p>
            <a:fld id="{4F985FF9-ADA8-465B-B1B8-A5AF16A5E14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object 13"/>
          <p:cNvSpPr/>
          <p:nvPr userDrawn="1"/>
        </p:nvSpPr>
        <p:spPr>
          <a:xfrm rot="16200000">
            <a:off x="817179" y="564279"/>
            <a:ext cx="525642" cy="262621"/>
          </a:xfrm>
          <a:custGeom>
            <a:avLst/>
            <a:gdLst/>
            <a:ahLst/>
            <a:cxnLst/>
            <a:rect l="l" t="t" r="r" b="b"/>
            <a:pathLst>
              <a:path w="8067675">
                <a:moveTo>
                  <a:pt x="0" y="0"/>
                </a:moveTo>
                <a:lnTo>
                  <a:pt x="8067593" y="0"/>
                </a:lnTo>
              </a:path>
            </a:pathLst>
          </a:custGeom>
          <a:ln w="635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7495" y="6379921"/>
            <a:ext cx="1241998" cy="451740"/>
          </a:xfrm>
          <a:prstGeom prst="rect">
            <a:avLst/>
          </a:prstGeom>
        </p:spPr>
      </p:pic>
      <p:sp>
        <p:nvSpPr>
          <p:cNvPr id="4" name="MSIPCMContentMarking" descr="{&quot;HashCode&quot;:-929196920,&quot;Placement&quot;:&quot;Footer&quot;}">
            <a:extLst>
              <a:ext uri="{FF2B5EF4-FFF2-40B4-BE49-F238E27FC236}">
                <a16:creationId xmlns:a16="http://schemas.microsoft.com/office/drawing/2014/main" id="{5407ED2C-3750-46ED-A446-FC759B335E27}"/>
              </a:ext>
            </a:extLst>
          </p:cNvPr>
          <p:cNvSpPr txBox="1"/>
          <p:nvPr userDrawn="1"/>
        </p:nvSpPr>
        <p:spPr>
          <a:xfrm>
            <a:off x="0" y="6749469"/>
            <a:ext cx="212491" cy="1085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">
                <a:solidFill>
                  <a:srgbClr val="FFFFFF"/>
                </a:solidFill>
                <a:latin typeface="Calibri" panose="020F0502020204030204" pitchFamily="34" charset="0"/>
              </a:rPr>
              <a:t>C2 - Internal Natixis</a:t>
            </a:r>
            <a:endParaRPr lang="fr-FR" sz="1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2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5" r:id="rId3"/>
    <p:sldLayoutId id="2147483659" r:id="rId4"/>
    <p:sldLayoutId id="2147483660" r:id="rId5"/>
    <p:sldLayoutId id="2147483675" r:id="rId6"/>
    <p:sldLayoutId id="2147483780" r:id="rId7"/>
    <p:sldLayoutId id="2147483781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7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685800" rtl="0" eaLnBrk="1" latinLnBrk="0" hangingPunct="1">
        <a:lnSpc>
          <a:spcPct val="100000"/>
        </a:lnSpc>
        <a:spcBef>
          <a:spcPts val="1600"/>
        </a:spcBef>
        <a:buFont typeface="Arial" panose="020B0604020202020204" pitchFamily="34" charset="0"/>
        <a:buNone/>
        <a:defRPr sz="1400" b="1" kern="1200" cap="all" baseline="0">
          <a:solidFill>
            <a:srgbClr val="ADA5D0"/>
          </a:solidFill>
          <a:latin typeface="+mn-lt"/>
          <a:ea typeface="+mn-ea"/>
          <a:cs typeface="+mn-cs"/>
        </a:defRPr>
      </a:lvl3pPr>
      <a:lvl4pPr marL="0" indent="0" algn="l" defTabSz="6858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450000" indent="-18000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3" panose="05040102010807070707" pitchFamily="18" charset="2"/>
        <a:buChar char="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583200" indent="-129600" algn="l" defTabSz="6858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9" userDrawn="1">
          <p15:clr>
            <a:srgbClr val="F26B43"/>
          </p15:clr>
        </p15:guide>
        <p15:guide id="2" pos="678" userDrawn="1">
          <p15:clr>
            <a:srgbClr val="F26B43"/>
          </p15:clr>
        </p15:guide>
        <p15:guide id="3" pos="5585" userDrawn="1">
          <p15:clr>
            <a:srgbClr val="F26B43"/>
          </p15:clr>
        </p15:guide>
        <p15:guide id="5" orient="horz" pos="41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4.jpe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5815" y="1664804"/>
            <a:ext cx="6032876" cy="2154436"/>
          </a:xfrm>
        </p:spPr>
        <p:txBody>
          <a:bodyPr/>
          <a:lstStyle/>
          <a:p>
            <a:r>
              <a:rPr lang="fr-FR" dirty="0"/>
              <a:t>Selfcare Client Caisse d’Epargne</a:t>
            </a:r>
            <a:br>
              <a:rPr lang="fr-FR" dirty="0"/>
            </a:br>
            <a:br>
              <a:rPr lang="fr-FR" dirty="0"/>
            </a:br>
            <a:r>
              <a:rPr lang="fr-FR" dirty="0"/>
              <a:t>Panorama des fonctionnalités </a:t>
            </a:r>
            <a:br>
              <a:rPr lang="fr-FR" dirty="0"/>
            </a:br>
            <a:br>
              <a:rPr lang="fr-FR" dirty="0"/>
            </a:br>
            <a:r>
              <a:rPr lang="fr-FR" dirty="0"/>
              <a:t>Point de situation au 01 juillet 2021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30070" y="4670576"/>
            <a:ext cx="3501341" cy="861774"/>
          </a:xfrm>
        </p:spPr>
        <p:txBody>
          <a:bodyPr/>
          <a:lstStyle/>
          <a:p>
            <a:r>
              <a:rPr lang="fr-FR" sz="1400" dirty="0"/>
              <a:t>Direction Innovation et Expérience Client</a:t>
            </a:r>
          </a:p>
          <a:p>
            <a:r>
              <a:rPr lang="fr-FR" sz="1400" dirty="0"/>
              <a:t>Juillet 2021</a:t>
            </a:r>
          </a:p>
          <a:p>
            <a:endParaRPr lang="fr-FR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50172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E1564E-73E6-47A7-BC97-7D60F78144EA}" type="slidenum">
              <a:rPr kumimoji="0" lang="fr-FR" altLang="fr-FR" sz="800" b="1" i="0" u="none" strike="noStrike" kern="1200" cap="all" spc="0" normalizeH="0" baseline="0" noProof="0" smtClean="0">
                <a:ln>
                  <a:noFill/>
                </a:ln>
                <a:solidFill>
                  <a:srgbClr val="581D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800" b="1" i="0" u="none" strike="noStrike" kern="1200" cap="all" spc="0" normalizeH="0" baseline="0" noProof="0" dirty="0">
              <a:ln>
                <a:noFill/>
              </a:ln>
              <a:solidFill>
                <a:srgbClr val="581D7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38216" y="970655"/>
            <a:ext cx="1203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HABITATION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89" y="1272673"/>
            <a:ext cx="280255" cy="28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9028" y="1570775"/>
            <a:ext cx="4320000" cy="1916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2629021" y="2301965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Site mobile 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027" y="1570776"/>
            <a:ext cx="791999" cy="19163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61" name="ZoneTexte 60"/>
          <p:cNvSpPr txBox="1"/>
          <p:nvPr/>
        </p:nvSpPr>
        <p:spPr>
          <a:xfrm>
            <a:off x="29027" y="1570776"/>
            <a:ext cx="791999" cy="966317"/>
          </a:xfrm>
          <a:prstGeom prst="rect">
            <a:avLst/>
          </a:prstGeom>
          <a:solidFill>
            <a:schemeClr val="tx2"/>
          </a:solidFill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Fiche produit</a:t>
            </a:r>
          </a:p>
        </p:txBody>
      </p:sp>
      <p:cxnSp>
        <p:nvCxnSpPr>
          <p:cNvPr id="46" name="Connecteur droit 45"/>
          <p:cNvCxnSpPr>
            <a:cxnSpLocks/>
            <a:endCxn id="22" idx="3"/>
          </p:cNvCxnSpPr>
          <p:nvPr/>
        </p:nvCxnSpPr>
        <p:spPr>
          <a:xfrm>
            <a:off x="803188" y="2518466"/>
            <a:ext cx="3545840" cy="10481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eur droit 259"/>
          <p:cNvCxnSpPr/>
          <p:nvPr/>
        </p:nvCxnSpPr>
        <p:spPr>
          <a:xfrm flipV="1">
            <a:off x="29027" y="2519865"/>
            <a:ext cx="792000" cy="2394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Rectangle 307"/>
          <p:cNvSpPr/>
          <p:nvPr/>
        </p:nvSpPr>
        <p:spPr>
          <a:xfrm>
            <a:off x="47393" y="3604125"/>
            <a:ext cx="4320000" cy="17573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2" name="Rectangle 321"/>
          <p:cNvSpPr/>
          <p:nvPr/>
        </p:nvSpPr>
        <p:spPr>
          <a:xfrm>
            <a:off x="29027" y="3613101"/>
            <a:ext cx="791999" cy="176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323" name="ZoneTexte 322"/>
          <p:cNvSpPr txBox="1"/>
          <p:nvPr/>
        </p:nvSpPr>
        <p:spPr>
          <a:xfrm>
            <a:off x="29027" y="3620851"/>
            <a:ext cx="791999" cy="769989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Simulation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</a:rPr>
              <a:t>détaillée</a:t>
            </a:r>
          </a:p>
        </p:txBody>
      </p:sp>
      <p:sp>
        <p:nvSpPr>
          <p:cNvPr id="339" name="ZoneTexte 338"/>
          <p:cNvSpPr txBox="1"/>
          <p:nvPr/>
        </p:nvSpPr>
        <p:spPr>
          <a:xfrm>
            <a:off x="29028" y="4352161"/>
            <a:ext cx="791999" cy="1017320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Souscription</a:t>
            </a:r>
          </a:p>
        </p:txBody>
      </p:sp>
      <p:cxnSp>
        <p:nvCxnSpPr>
          <p:cNvPr id="340" name="Connecteur droit 339"/>
          <p:cNvCxnSpPr>
            <a:cxnSpLocks/>
          </p:cNvCxnSpPr>
          <p:nvPr/>
        </p:nvCxnSpPr>
        <p:spPr>
          <a:xfrm flipV="1">
            <a:off x="803188" y="4336549"/>
            <a:ext cx="3555633" cy="15019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flipV="1">
            <a:off x="29027" y="4345218"/>
            <a:ext cx="792000" cy="2394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ZoneTexte 139"/>
          <p:cNvSpPr txBox="1"/>
          <p:nvPr/>
        </p:nvSpPr>
        <p:spPr>
          <a:xfrm>
            <a:off x="29028" y="2533964"/>
            <a:ext cx="791998" cy="953154"/>
          </a:xfrm>
          <a:prstGeom prst="rect">
            <a:avLst/>
          </a:prstGeom>
          <a:solidFill>
            <a:schemeClr val="tx2"/>
          </a:solidFill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Simulation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</a:rPr>
              <a:t>Tarif </a:t>
            </a:r>
            <a:br>
              <a:rPr lang="fr-FR" sz="1000" b="1" dirty="0">
                <a:solidFill>
                  <a:schemeClr val="bg1"/>
                </a:solidFill>
              </a:rPr>
            </a:br>
            <a:r>
              <a:rPr lang="fr-FR" sz="1000" b="1" dirty="0">
                <a:solidFill>
                  <a:schemeClr val="bg1"/>
                </a:solidFill>
              </a:rPr>
              <a:t>express</a:t>
            </a:r>
          </a:p>
        </p:txBody>
      </p:sp>
      <p:sp>
        <p:nvSpPr>
          <p:cNvPr id="132" name="Pentagone 131"/>
          <p:cNvSpPr/>
          <p:nvPr/>
        </p:nvSpPr>
        <p:spPr>
          <a:xfrm>
            <a:off x="1495713" y="1629628"/>
            <a:ext cx="155249" cy="307285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Pentagone 132"/>
          <p:cNvSpPr/>
          <p:nvPr/>
        </p:nvSpPr>
        <p:spPr>
          <a:xfrm>
            <a:off x="1495713" y="2142747"/>
            <a:ext cx="155249" cy="307285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38821" y="5508060"/>
            <a:ext cx="4320000" cy="7614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858521" y="5801183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6" name="Pentagone 445"/>
          <p:cNvSpPr/>
          <p:nvPr/>
        </p:nvSpPr>
        <p:spPr>
          <a:xfrm>
            <a:off x="1537908" y="5539796"/>
            <a:ext cx="131417" cy="660425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7" name="ZoneTexte 466"/>
          <p:cNvSpPr txBox="1"/>
          <p:nvPr/>
        </p:nvSpPr>
        <p:spPr>
          <a:xfrm>
            <a:off x="2590267" y="1802503"/>
            <a:ext cx="898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Portail commercial CE</a:t>
            </a:r>
          </a:p>
        </p:txBody>
      </p:sp>
      <p:pic>
        <p:nvPicPr>
          <p:cNvPr id="46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885641" y="1617441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908316" y="213401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" name="Pentagone 309"/>
          <p:cNvSpPr/>
          <p:nvPr/>
        </p:nvSpPr>
        <p:spPr>
          <a:xfrm>
            <a:off x="1519543" y="4551226"/>
            <a:ext cx="131417" cy="66042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Pentagone 310"/>
          <p:cNvSpPr/>
          <p:nvPr/>
        </p:nvSpPr>
        <p:spPr>
          <a:xfrm>
            <a:off x="1511732" y="3654032"/>
            <a:ext cx="131417" cy="66042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Pentagone 312"/>
          <p:cNvSpPr/>
          <p:nvPr/>
        </p:nvSpPr>
        <p:spPr>
          <a:xfrm>
            <a:off x="1511731" y="2659978"/>
            <a:ext cx="131417" cy="660425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4" name="Connecteur droit 313"/>
          <p:cNvCxnSpPr>
            <a:cxnSpLocks/>
          </p:cNvCxnSpPr>
          <p:nvPr/>
        </p:nvCxnSpPr>
        <p:spPr>
          <a:xfrm>
            <a:off x="1694481" y="2093540"/>
            <a:ext cx="2654547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E28F5FC2-F245-42BF-B73D-612E7F295C46}"/>
              </a:ext>
            </a:extLst>
          </p:cNvPr>
          <p:cNvSpPr txBox="1"/>
          <p:nvPr/>
        </p:nvSpPr>
        <p:spPr>
          <a:xfrm>
            <a:off x="38822" y="5492448"/>
            <a:ext cx="801891" cy="759852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Consultation contrat </a:t>
            </a:r>
            <a:r>
              <a:rPr lang="fr-FR" sz="800" dirty="0">
                <a:solidFill>
                  <a:schemeClr val="bg1"/>
                </a:solidFill>
              </a:rPr>
              <a:t>Remontée sur l’Espace assurance</a:t>
            </a:r>
          </a:p>
        </p:txBody>
      </p:sp>
      <p:pic>
        <p:nvPicPr>
          <p:cNvPr id="77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9CB4D890-501D-4FD7-90B2-29E68A4B03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939577" y="1652011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9732DBAF-D9AE-424C-BA77-6F708DDA78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80799" y="2182999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5F168152-7C46-44DD-8888-5588D6E8F4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939577" y="2680711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77812C33-DE78-4201-B7B6-D128C8DBF7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80799" y="3049774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225A3049-C213-41C0-B2F2-60C3B7CBC4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939577" y="3680836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234FAABC-937C-4B17-A6C0-E5892AB7CD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80799" y="4049899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1C29BDD4-69CC-406E-A6E7-280A9CAE95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939577" y="4614286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62D74845-C3B9-46FB-B65A-151EC525B5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80799" y="4983349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78D6361D-8E4E-44D1-A446-84F95B3144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939577" y="5614411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35874B28-7D37-4E71-BE2B-41E33601DE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80799" y="5983474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984E44D5-A6B1-4804-871C-33675FCA757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6724"/>
          <a:stretch/>
        </p:blipFill>
        <p:spPr>
          <a:xfrm>
            <a:off x="2315318" y="380555"/>
            <a:ext cx="1254291" cy="583019"/>
          </a:xfrm>
          <a:prstGeom prst="rect">
            <a:avLst/>
          </a:prstGeom>
        </p:spPr>
      </p:pic>
      <p:sp>
        <p:nvSpPr>
          <p:cNvPr id="69" name="Titre 1">
            <a:extLst>
              <a:ext uri="{FF2B5EF4-FFF2-40B4-BE49-F238E27FC236}">
                <a16:creationId xmlns:a16="http://schemas.microsoft.com/office/drawing/2014/main" id="{CA16BFBA-11B1-4887-9184-CE2E41A73B70}"/>
              </a:ext>
            </a:extLst>
          </p:cNvPr>
          <p:cNvSpPr txBox="1">
            <a:spLocks/>
          </p:cNvSpPr>
          <p:nvPr/>
        </p:nvSpPr>
        <p:spPr>
          <a:xfrm>
            <a:off x="1080000" y="155444"/>
            <a:ext cx="8064000" cy="608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Le panorama des fonctionnalités selfcare nouveaux produits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B391322-A013-4715-8DEF-320CA314D6CD}"/>
              </a:ext>
            </a:extLst>
          </p:cNvPr>
          <p:cNvSpPr/>
          <p:nvPr/>
        </p:nvSpPr>
        <p:spPr>
          <a:xfrm>
            <a:off x="4599781" y="1581524"/>
            <a:ext cx="4320000" cy="44910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4" name="Picture 3">
            <a:extLst>
              <a:ext uri="{FF2B5EF4-FFF2-40B4-BE49-F238E27FC236}">
                <a16:creationId xmlns:a16="http://schemas.microsoft.com/office/drawing/2014/main" id="{04FF941C-D71A-468A-8A39-D17C5FD01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306" y="1286878"/>
            <a:ext cx="280255" cy="28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8974F651-78BC-4043-94D3-F315275FEE66}"/>
              </a:ext>
            </a:extLst>
          </p:cNvPr>
          <p:cNvSpPr/>
          <p:nvPr/>
        </p:nvSpPr>
        <p:spPr>
          <a:xfrm>
            <a:off x="4591317" y="1576072"/>
            <a:ext cx="791999" cy="41092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BA2E4E42-167D-4DE3-88D1-52387BDF3303}"/>
              </a:ext>
            </a:extLst>
          </p:cNvPr>
          <p:cNvSpPr txBox="1"/>
          <p:nvPr/>
        </p:nvSpPr>
        <p:spPr>
          <a:xfrm>
            <a:off x="4582261" y="1609652"/>
            <a:ext cx="791998" cy="658800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Télécharger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(Avis d’échéance, Attestations)</a:t>
            </a:r>
          </a:p>
        </p:txBody>
      </p:sp>
      <p:pic>
        <p:nvPicPr>
          <p:cNvPr id="97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27BDCA43-7695-4735-8DCF-12CB7091C5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5461968" y="1620963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2D4410B9-E039-41FC-8949-2FCF0C21DF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363828" y="1770427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ZoneTexte 99">
            <a:extLst>
              <a:ext uri="{FF2B5EF4-FFF2-40B4-BE49-F238E27FC236}">
                <a16:creationId xmlns:a16="http://schemas.microsoft.com/office/drawing/2014/main" id="{44988E04-366B-43AC-BD17-B0D845302B36}"/>
              </a:ext>
            </a:extLst>
          </p:cNvPr>
          <p:cNvSpPr txBox="1"/>
          <p:nvPr/>
        </p:nvSpPr>
        <p:spPr>
          <a:xfrm>
            <a:off x="4595508" y="2273900"/>
            <a:ext cx="791998" cy="706878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Modifier date et fréquence de prélèvement</a:t>
            </a:r>
            <a:endParaRPr lang="fr-FR" sz="800" dirty="0">
              <a:solidFill>
                <a:schemeClr val="bg1"/>
              </a:solidFill>
            </a:endParaRPr>
          </a:p>
        </p:txBody>
      </p: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05192157-B862-40FA-932C-D3B19ADF774D}"/>
              </a:ext>
            </a:extLst>
          </p:cNvPr>
          <p:cNvCxnSpPr>
            <a:cxnSpLocks/>
          </p:cNvCxnSpPr>
          <p:nvPr/>
        </p:nvCxnSpPr>
        <p:spPr>
          <a:xfrm>
            <a:off x="5336095" y="3794729"/>
            <a:ext cx="3583686" cy="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>
            <a:extLst>
              <a:ext uri="{FF2B5EF4-FFF2-40B4-BE49-F238E27FC236}">
                <a16:creationId xmlns:a16="http://schemas.microsoft.com/office/drawing/2014/main" id="{CC9402D6-C71C-458E-9688-919E2DFFD25C}"/>
              </a:ext>
            </a:extLst>
          </p:cNvPr>
          <p:cNvCxnSpPr/>
          <p:nvPr/>
        </p:nvCxnSpPr>
        <p:spPr>
          <a:xfrm flipV="1">
            <a:off x="4579424" y="3794729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>
            <a:extLst>
              <a:ext uri="{FF2B5EF4-FFF2-40B4-BE49-F238E27FC236}">
                <a16:creationId xmlns:a16="http://schemas.microsoft.com/office/drawing/2014/main" id="{19D60055-91F2-4E16-8E9A-81FA7C7755DA}"/>
              </a:ext>
            </a:extLst>
          </p:cNvPr>
          <p:cNvSpPr txBox="1"/>
          <p:nvPr/>
        </p:nvSpPr>
        <p:spPr>
          <a:xfrm>
            <a:off x="4589880" y="3813655"/>
            <a:ext cx="784379" cy="808717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ECA96A89-068A-4343-B653-9EE7807E7491}"/>
              </a:ext>
            </a:extLst>
          </p:cNvPr>
          <p:cNvSpPr txBox="1"/>
          <p:nvPr/>
        </p:nvSpPr>
        <p:spPr>
          <a:xfrm>
            <a:off x="4595510" y="3817091"/>
            <a:ext cx="791998" cy="638053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Déclarer sinistre</a:t>
            </a:r>
          </a:p>
        </p:txBody>
      </p:sp>
      <p:pic>
        <p:nvPicPr>
          <p:cNvPr id="106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5A62DCF3-DB1D-4A0B-B5BE-5016B49815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398590" y="4023508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7" name="Connecteur droit 106">
            <a:extLst>
              <a:ext uri="{FF2B5EF4-FFF2-40B4-BE49-F238E27FC236}">
                <a16:creationId xmlns:a16="http://schemas.microsoft.com/office/drawing/2014/main" id="{CEF0F0FC-094A-4537-B053-0CF617B8EF80}"/>
              </a:ext>
            </a:extLst>
          </p:cNvPr>
          <p:cNvCxnSpPr>
            <a:cxnSpLocks/>
          </p:cNvCxnSpPr>
          <p:nvPr/>
        </p:nvCxnSpPr>
        <p:spPr>
          <a:xfrm>
            <a:off x="5395208" y="4467010"/>
            <a:ext cx="3524573" cy="18283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F6ACBA37-3DBC-4103-AB04-8BA992C1DA8D}"/>
              </a:ext>
            </a:extLst>
          </p:cNvPr>
          <p:cNvCxnSpPr/>
          <p:nvPr/>
        </p:nvCxnSpPr>
        <p:spPr>
          <a:xfrm flipV="1">
            <a:off x="4595506" y="4467010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>
            <a:extLst>
              <a:ext uri="{FF2B5EF4-FFF2-40B4-BE49-F238E27FC236}">
                <a16:creationId xmlns:a16="http://schemas.microsoft.com/office/drawing/2014/main" id="{3B07ADD7-53B4-4609-A5C1-20BF57A3433A}"/>
              </a:ext>
            </a:extLst>
          </p:cNvPr>
          <p:cNvCxnSpPr/>
          <p:nvPr/>
        </p:nvCxnSpPr>
        <p:spPr>
          <a:xfrm flipV="1">
            <a:off x="4595506" y="5313918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Pentagone 257">
            <a:extLst>
              <a:ext uri="{FF2B5EF4-FFF2-40B4-BE49-F238E27FC236}">
                <a16:creationId xmlns:a16="http://schemas.microsoft.com/office/drawing/2014/main" id="{F986BE74-3068-4C6E-B984-6C9AFA047230}"/>
              </a:ext>
            </a:extLst>
          </p:cNvPr>
          <p:cNvSpPr/>
          <p:nvPr/>
        </p:nvSpPr>
        <p:spPr>
          <a:xfrm>
            <a:off x="6010591" y="2361875"/>
            <a:ext cx="155249" cy="60377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Pentagone 258">
            <a:extLst>
              <a:ext uri="{FF2B5EF4-FFF2-40B4-BE49-F238E27FC236}">
                <a16:creationId xmlns:a16="http://schemas.microsoft.com/office/drawing/2014/main" id="{BA461F91-6207-4BCD-A6DB-501CC192552E}"/>
              </a:ext>
            </a:extLst>
          </p:cNvPr>
          <p:cNvSpPr/>
          <p:nvPr/>
        </p:nvSpPr>
        <p:spPr>
          <a:xfrm>
            <a:off x="6009482" y="1631093"/>
            <a:ext cx="155249" cy="60377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Pentagone 268">
            <a:extLst>
              <a:ext uri="{FF2B5EF4-FFF2-40B4-BE49-F238E27FC236}">
                <a16:creationId xmlns:a16="http://schemas.microsoft.com/office/drawing/2014/main" id="{F040F278-CA97-4D13-BB2D-03BC0D89407E}"/>
              </a:ext>
            </a:extLst>
          </p:cNvPr>
          <p:cNvSpPr/>
          <p:nvPr/>
        </p:nvSpPr>
        <p:spPr>
          <a:xfrm>
            <a:off x="6015236" y="3816977"/>
            <a:ext cx="155249" cy="60377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Pentagone 269">
            <a:extLst>
              <a:ext uri="{FF2B5EF4-FFF2-40B4-BE49-F238E27FC236}">
                <a16:creationId xmlns:a16="http://schemas.microsoft.com/office/drawing/2014/main" id="{F0357AB1-C8A4-4178-9B7B-99738237C0AE}"/>
              </a:ext>
            </a:extLst>
          </p:cNvPr>
          <p:cNvSpPr/>
          <p:nvPr/>
        </p:nvSpPr>
        <p:spPr>
          <a:xfrm>
            <a:off x="6009073" y="4540105"/>
            <a:ext cx="155249" cy="60377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5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747798C9-C177-45CB-A34D-F1F27878E8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5603190" y="1990026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36625989-6771-4F93-BF8C-CF7E9F4E2A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398590" y="2525805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ABAD3938-A74D-4642-B5E0-8F125BE45E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398590" y="474508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4" name="Connecteur droit 123">
            <a:extLst>
              <a:ext uri="{FF2B5EF4-FFF2-40B4-BE49-F238E27FC236}">
                <a16:creationId xmlns:a16="http://schemas.microsoft.com/office/drawing/2014/main" id="{B71333DF-11A0-42D1-9D16-4E3A40FA5D36}"/>
              </a:ext>
            </a:extLst>
          </p:cNvPr>
          <p:cNvCxnSpPr>
            <a:cxnSpLocks/>
          </p:cNvCxnSpPr>
          <p:nvPr/>
        </p:nvCxnSpPr>
        <p:spPr>
          <a:xfrm flipV="1">
            <a:off x="5366687" y="5210474"/>
            <a:ext cx="3553094" cy="4671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ZoneTexte 124">
            <a:extLst>
              <a:ext uri="{FF2B5EF4-FFF2-40B4-BE49-F238E27FC236}">
                <a16:creationId xmlns:a16="http://schemas.microsoft.com/office/drawing/2014/main" id="{297D7358-81FD-48CE-A6AA-4B64A2D130A8}"/>
              </a:ext>
            </a:extLst>
          </p:cNvPr>
          <p:cNvSpPr txBox="1"/>
          <p:nvPr/>
        </p:nvSpPr>
        <p:spPr>
          <a:xfrm>
            <a:off x="4591318" y="5220798"/>
            <a:ext cx="791998" cy="841417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Utiliser les services </a:t>
            </a:r>
          </a:p>
        </p:txBody>
      </p:sp>
      <p:sp>
        <p:nvSpPr>
          <p:cNvPr id="126" name="Pentagone 269">
            <a:extLst>
              <a:ext uri="{FF2B5EF4-FFF2-40B4-BE49-F238E27FC236}">
                <a16:creationId xmlns:a16="http://schemas.microsoft.com/office/drawing/2014/main" id="{3696E0A9-12D5-473C-A822-48CB78908579}"/>
              </a:ext>
            </a:extLst>
          </p:cNvPr>
          <p:cNvSpPr/>
          <p:nvPr/>
        </p:nvSpPr>
        <p:spPr>
          <a:xfrm>
            <a:off x="6017725" y="5308507"/>
            <a:ext cx="124171" cy="634885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7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78D339D6-5097-4CF1-8C85-7FE550DDFA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387151" y="5231733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ZoneTexte 127">
            <a:extLst>
              <a:ext uri="{FF2B5EF4-FFF2-40B4-BE49-F238E27FC236}">
                <a16:creationId xmlns:a16="http://schemas.microsoft.com/office/drawing/2014/main" id="{8AE43FFA-72F5-4421-A520-74416EF51FA1}"/>
              </a:ext>
            </a:extLst>
          </p:cNvPr>
          <p:cNvSpPr txBox="1"/>
          <p:nvPr/>
        </p:nvSpPr>
        <p:spPr>
          <a:xfrm>
            <a:off x="6916849" y="5500587"/>
            <a:ext cx="1212115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Dépannage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Travaux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Déménagement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dirty="0"/>
          </a:p>
        </p:txBody>
      </p:sp>
      <p:cxnSp>
        <p:nvCxnSpPr>
          <p:cNvPr id="130" name="Connecteur droit 129">
            <a:extLst>
              <a:ext uri="{FF2B5EF4-FFF2-40B4-BE49-F238E27FC236}">
                <a16:creationId xmlns:a16="http://schemas.microsoft.com/office/drawing/2014/main" id="{BA9E7F14-3C05-4479-9C0B-4450445125F2}"/>
              </a:ext>
            </a:extLst>
          </p:cNvPr>
          <p:cNvCxnSpPr>
            <a:cxnSpLocks/>
          </p:cNvCxnSpPr>
          <p:nvPr/>
        </p:nvCxnSpPr>
        <p:spPr>
          <a:xfrm flipV="1">
            <a:off x="5336095" y="3794729"/>
            <a:ext cx="3583686" cy="4198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>
            <a:extLst>
              <a:ext uri="{FF2B5EF4-FFF2-40B4-BE49-F238E27FC236}">
                <a16:creationId xmlns:a16="http://schemas.microsoft.com/office/drawing/2014/main" id="{893E862C-13D0-4AB6-9F62-66DBDBA0E9CA}"/>
              </a:ext>
            </a:extLst>
          </p:cNvPr>
          <p:cNvCxnSpPr/>
          <p:nvPr/>
        </p:nvCxnSpPr>
        <p:spPr>
          <a:xfrm flipV="1">
            <a:off x="4595506" y="5210474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F051D370-77B9-4A3F-AD22-3287EA8C7C28}"/>
              </a:ext>
            </a:extLst>
          </p:cNvPr>
          <p:cNvCxnSpPr>
            <a:cxnSpLocks/>
          </p:cNvCxnSpPr>
          <p:nvPr/>
        </p:nvCxnSpPr>
        <p:spPr>
          <a:xfrm>
            <a:off x="5321724" y="2264036"/>
            <a:ext cx="3598057" cy="25916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>
            <a:extLst>
              <a:ext uri="{FF2B5EF4-FFF2-40B4-BE49-F238E27FC236}">
                <a16:creationId xmlns:a16="http://schemas.microsoft.com/office/drawing/2014/main" id="{8773A696-838B-4E9A-ADBC-FBEC9D393058}"/>
              </a:ext>
            </a:extLst>
          </p:cNvPr>
          <p:cNvCxnSpPr/>
          <p:nvPr/>
        </p:nvCxnSpPr>
        <p:spPr>
          <a:xfrm>
            <a:off x="4556909" y="2261941"/>
            <a:ext cx="815163" cy="1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325AAADE-51B6-484C-9401-61749C1A0B64}"/>
              </a:ext>
            </a:extLst>
          </p:cNvPr>
          <p:cNvCxnSpPr/>
          <p:nvPr/>
        </p:nvCxnSpPr>
        <p:spPr>
          <a:xfrm flipV="1">
            <a:off x="4603293" y="3802645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ZoneTexte 136">
            <a:extLst>
              <a:ext uri="{FF2B5EF4-FFF2-40B4-BE49-F238E27FC236}">
                <a16:creationId xmlns:a16="http://schemas.microsoft.com/office/drawing/2014/main" id="{21E3A098-3233-446B-BBCD-F2286F383618}"/>
              </a:ext>
            </a:extLst>
          </p:cNvPr>
          <p:cNvSpPr txBox="1"/>
          <p:nvPr/>
        </p:nvSpPr>
        <p:spPr>
          <a:xfrm>
            <a:off x="4599782" y="4485293"/>
            <a:ext cx="771641" cy="691121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Consulter sinistre</a:t>
            </a:r>
          </a:p>
        </p:txBody>
      </p:sp>
      <p:pic>
        <p:nvPicPr>
          <p:cNvPr id="138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AC44010B-3D82-4EFF-B633-5651267C63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5483002" y="2366386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C3C73E9A-E744-4CD2-AEE0-26D34E385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5624224" y="2735449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FEDE3631-F3C4-4528-B978-B4FEA0D7C4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5492436" y="3847743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A777D82E-305F-499B-8941-4931C9066D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5633658" y="4216806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D1514210-25F4-4452-BA17-544C20317F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5492436" y="4549946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6DE7332C-A3B4-4FBD-82C3-B51163DB19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5633658" y="4919009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6F419E9B-526B-41A3-9174-C122F3C66A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5482911" y="5344456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C24C31FC-8926-4309-9768-E0DA4E0A78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5624133" y="5713519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ZoneTexte 103">
            <a:extLst>
              <a:ext uri="{FF2B5EF4-FFF2-40B4-BE49-F238E27FC236}">
                <a16:creationId xmlns:a16="http://schemas.microsoft.com/office/drawing/2014/main" id="{5AB1EF09-7200-4230-B5EC-58667CDECA31}"/>
              </a:ext>
            </a:extLst>
          </p:cNvPr>
          <p:cNvSpPr txBox="1"/>
          <p:nvPr/>
        </p:nvSpPr>
        <p:spPr>
          <a:xfrm>
            <a:off x="6844917" y="959386"/>
            <a:ext cx="1203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HABITATION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8E5FE7AC-4F94-43CF-ADB6-93A326D437FA}"/>
              </a:ext>
            </a:extLst>
          </p:cNvPr>
          <p:cNvSpPr txBox="1"/>
          <p:nvPr/>
        </p:nvSpPr>
        <p:spPr>
          <a:xfrm>
            <a:off x="4586070" y="3034582"/>
            <a:ext cx="791998" cy="763598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Modifier compte prélèvement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(si comptes CE)</a:t>
            </a:r>
          </a:p>
        </p:txBody>
      </p:sp>
      <p:cxnSp>
        <p:nvCxnSpPr>
          <p:cNvPr id="109" name="Connecteur droit 108">
            <a:extLst>
              <a:ext uri="{FF2B5EF4-FFF2-40B4-BE49-F238E27FC236}">
                <a16:creationId xmlns:a16="http://schemas.microsoft.com/office/drawing/2014/main" id="{FC68BCDC-6E92-4A30-B8F8-FF3C0DB6E4C3}"/>
              </a:ext>
            </a:extLst>
          </p:cNvPr>
          <p:cNvCxnSpPr>
            <a:cxnSpLocks/>
          </p:cNvCxnSpPr>
          <p:nvPr/>
        </p:nvCxnSpPr>
        <p:spPr>
          <a:xfrm>
            <a:off x="5344239" y="3016933"/>
            <a:ext cx="3598057" cy="25916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628C9B6F-776B-492C-ACCE-D2355AAAC651}"/>
              </a:ext>
            </a:extLst>
          </p:cNvPr>
          <p:cNvCxnSpPr/>
          <p:nvPr/>
        </p:nvCxnSpPr>
        <p:spPr>
          <a:xfrm>
            <a:off x="4579424" y="3014838"/>
            <a:ext cx="815163" cy="1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entagone 257">
            <a:extLst>
              <a:ext uri="{FF2B5EF4-FFF2-40B4-BE49-F238E27FC236}">
                <a16:creationId xmlns:a16="http://schemas.microsoft.com/office/drawing/2014/main" id="{B7FDAFBB-C093-4FD2-A713-80708C7C9F9F}"/>
              </a:ext>
            </a:extLst>
          </p:cNvPr>
          <p:cNvSpPr/>
          <p:nvPr/>
        </p:nvSpPr>
        <p:spPr>
          <a:xfrm>
            <a:off x="6010500" y="3104410"/>
            <a:ext cx="155249" cy="60377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9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CD904DF4-60E8-45EC-B3D9-B5F1DD9000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5482911" y="3108921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DBE31D95-1C52-4304-8C58-2E01902A87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5624133" y="3477984"/>
            <a:ext cx="124170" cy="22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F773A5DA-8383-45DF-91A1-2B380CA0DD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891677" y="293837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B5945F0B-1B22-4B4C-A35C-599105D832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870668" y="387890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D4139B1F-6D24-4874-BECC-38D5727D9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891676" y="4707535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F73980B4-6ABC-4936-9C4D-0B1100EC58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363828" y="3302045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65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000" y="414000"/>
            <a:ext cx="8064000" cy="608400"/>
          </a:xfrm>
        </p:spPr>
        <p:txBody>
          <a:bodyPr/>
          <a:lstStyle/>
          <a:p>
            <a:r>
              <a:rPr lang="fr-FR" dirty="0"/>
              <a:t>Le panorama des fonctionnalités selfcare disponibles (1/2)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E1564E-73E6-47A7-BC97-7D60F78144EA}" type="slidenum">
              <a:rPr kumimoji="0" lang="fr-FR" altLang="fr-FR" sz="800" b="1" i="0" u="none" strike="noStrike" kern="1200" cap="all" spc="0" normalizeH="0" baseline="0" noProof="0" smtClean="0">
                <a:ln>
                  <a:noFill/>
                </a:ln>
                <a:solidFill>
                  <a:srgbClr val="581D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fr-FR" sz="800" b="1" i="0" u="none" strike="noStrike" kern="1200" cap="all" spc="0" normalizeH="0" baseline="0" noProof="0" dirty="0">
              <a:ln>
                <a:noFill/>
              </a:ln>
              <a:solidFill>
                <a:srgbClr val="581D7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13855" y="861140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AUTO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30236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2 ROUES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95816" y="867877"/>
            <a:ext cx="1197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HABITATION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989998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PJ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25429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GAV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692610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ASM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559791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ASE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452028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ASC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762" y="1173834"/>
            <a:ext cx="488765" cy="26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833" y="1140670"/>
            <a:ext cx="280255" cy="28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408" y="1128720"/>
            <a:ext cx="360000" cy="31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432" y="1154579"/>
            <a:ext cx="31779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433" y="1160757"/>
            <a:ext cx="335247" cy="27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394" y="1107577"/>
            <a:ext cx="37611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134" y="1161763"/>
            <a:ext cx="313295" cy="27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127142" y="1414747"/>
            <a:ext cx="8999622" cy="1728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4514" y="1414748"/>
            <a:ext cx="791999" cy="17258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pic>
        <p:nvPicPr>
          <p:cNvPr id="67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353" y="1173229"/>
            <a:ext cx="396000" cy="26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Connecteur droit 45"/>
          <p:cNvCxnSpPr/>
          <p:nvPr/>
        </p:nvCxnSpPr>
        <p:spPr>
          <a:xfrm flipV="1">
            <a:off x="785952" y="2362438"/>
            <a:ext cx="8334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eur droit 259"/>
          <p:cNvCxnSpPr/>
          <p:nvPr/>
        </p:nvCxnSpPr>
        <p:spPr>
          <a:xfrm flipV="1">
            <a:off x="11791" y="2363837"/>
            <a:ext cx="792000" cy="2394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64924" y="2707648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ZoneTexte 273"/>
          <p:cNvSpPr txBox="1"/>
          <p:nvPr/>
        </p:nvSpPr>
        <p:spPr>
          <a:xfrm>
            <a:off x="1426524" y="3056653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00" dirty="0"/>
          </a:p>
        </p:txBody>
      </p:sp>
      <p:pic>
        <p:nvPicPr>
          <p:cNvPr id="27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3174" y="2708545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" name="Rectangle 307"/>
          <p:cNvSpPr/>
          <p:nvPr/>
        </p:nvSpPr>
        <p:spPr>
          <a:xfrm>
            <a:off x="127142" y="3406272"/>
            <a:ext cx="8999622" cy="19501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2" name="Rectangle 321"/>
          <p:cNvSpPr/>
          <p:nvPr/>
        </p:nvSpPr>
        <p:spPr>
          <a:xfrm>
            <a:off x="14514" y="3406272"/>
            <a:ext cx="791999" cy="19501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cxnSp>
        <p:nvCxnSpPr>
          <p:cNvPr id="340" name="Connecteur droit 339"/>
          <p:cNvCxnSpPr/>
          <p:nvPr/>
        </p:nvCxnSpPr>
        <p:spPr>
          <a:xfrm flipV="1">
            <a:off x="785952" y="4395565"/>
            <a:ext cx="8334000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6" name="Groupe 345"/>
          <p:cNvGrpSpPr/>
          <p:nvPr/>
        </p:nvGrpSpPr>
        <p:grpSpPr>
          <a:xfrm>
            <a:off x="1426524" y="4971291"/>
            <a:ext cx="898931" cy="354902"/>
            <a:chOff x="1710000" y="2107144"/>
            <a:chExt cx="898931" cy="354902"/>
          </a:xfrm>
        </p:grpSpPr>
        <p:sp>
          <p:nvSpPr>
            <p:cNvPr id="347" name="ZoneTexte 346"/>
            <p:cNvSpPr txBox="1"/>
            <p:nvPr/>
          </p:nvSpPr>
          <p:spPr>
            <a:xfrm>
              <a:off x="1710000" y="2246602"/>
              <a:ext cx="8989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Full web</a:t>
              </a:r>
            </a:p>
          </p:txBody>
        </p:sp>
        <p:pic>
          <p:nvPicPr>
            <p:cNvPr id="348" name="Picture 15" descr="U:\Mes documents\Mes fichiers reçus\http___pluspng.com_img-png_png-not-67-800.png"/>
            <p:cNvPicPr>
              <a:picLocks noChangeAspect="1" noChangeArrowheads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0" t="15740" r="48318" b="13338"/>
            <a:stretch/>
          </p:blipFill>
          <p:spPr bwMode="auto">
            <a:xfrm>
              <a:off x="2048400" y="2107144"/>
              <a:ext cx="222733" cy="192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9" name="ZoneTexte 348"/>
          <p:cNvSpPr txBox="1"/>
          <p:nvPr/>
        </p:nvSpPr>
        <p:spPr>
          <a:xfrm>
            <a:off x="2239354" y="5110749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Full web</a:t>
            </a:r>
          </a:p>
        </p:txBody>
      </p:sp>
      <p:pic>
        <p:nvPicPr>
          <p:cNvPr id="351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3174" y="4971291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2" name="Groupe 381"/>
          <p:cNvGrpSpPr/>
          <p:nvPr/>
        </p:nvGrpSpPr>
        <p:grpSpPr>
          <a:xfrm>
            <a:off x="1426524" y="4475726"/>
            <a:ext cx="898931" cy="354902"/>
            <a:chOff x="1708239" y="2107144"/>
            <a:chExt cx="898931" cy="354902"/>
          </a:xfrm>
        </p:grpSpPr>
        <p:sp>
          <p:nvSpPr>
            <p:cNvPr id="383" name="ZoneTexte 382"/>
            <p:cNvSpPr txBox="1"/>
            <p:nvPr/>
          </p:nvSpPr>
          <p:spPr>
            <a:xfrm>
              <a:off x="1708239" y="2246602"/>
              <a:ext cx="8989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Full web</a:t>
              </a:r>
            </a:p>
          </p:txBody>
        </p:sp>
        <p:pic>
          <p:nvPicPr>
            <p:cNvPr id="384" name="Picture 15" descr="U:\Mes documents\Mes fichiers reçus\http___pluspng.com_img-png_png-not-67-800.png"/>
            <p:cNvPicPr>
              <a:picLocks noChangeAspect="1" noChangeArrowheads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0" t="15740" r="48318" b="13338"/>
            <a:stretch/>
          </p:blipFill>
          <p:spPr bwMode="auto">
            <a:xfrm>
              <a:off x="2046639" y="2107144"/>
              <a:ext cx="222733" cy="192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5" name="ZoneTexte 384"/>
          <p:cNvSpPr txBox="1"/>
          <p:nvPr/>
        </p:nvSpPr>
        <p:spPr>
          <a:xfrm>
            <a:off x="2239314" y="4615184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Full web</a:t>
            </a:r>
          </a:p>
        </p:txBody>
      </p:sp>
      <p:pic>
        <p:nvPicPr>
          <p:cNvPr id="38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3174" y="4475726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8" name="ZoneTexte 397"/>
          <p:cNvSpPr txBox="1"/>
          <p:nvPr/>
        </p:nvSpPr>
        <p:spPr>
          <a:xfrm>
            <a:off x="3968233" y="4617456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Formulaire</a:t>
            </a:r>
          </a:p>
        </p:txBody>
      </p:sp>
      <p:pic>
        <p:nvPicPr>
          <p:cNvPr id="399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4322474" y="447577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0" name="ZoneTexte 399"/>
          <p:cNvSpPr txBox="1"/>
          <p:nvPr/>
        </p:nvSpPr>
        <p:spPr>
          <a:xfrm>
            <a:off x="4826823" y="4612904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Formulaire</a:t>
            </a:r>
          </a:p>
        </p:txBody>
      </p:sp>
      <p:pic>
        <p:nvPicPr>
          <p:cNvPr id="401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5180774" y="447577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" name="ZoneTexte 401"/>
          <p:cNvSpPr txBox="1"/>
          <p:nvPr/>
        </p:nvSpPr>
        <p:spPr>
          <a:xfrm>
            <a:off x="5709489" y="4616172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Formulaire</a:t>
            </a:r>
          </a:p>
        </p:txBody>
      </p:sp>
      <p:pic>
        <p:nvPicPr>
          <p:cNvPr id="403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2624" y="447577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4" name="ZoneTexte 403"/>
          <p:cNvSpPr txBox="1"/>
          <p:nvPr/>
        </p:nvSpPr>
        <p:spPr>
          <a:xfrm>
            <a:off x="6580779" y="4616172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Formulaire</a:t>
            </a:r>
          </a:p>
        </p:txBody>
      </p:sp>
      <p:pic>
        <p:nvPicPr>
          <p:cNvPr id="405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928074" y="447577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ZoneTexte 139"/>
          <p:cNvSpPr txBox="1"/>
          <p:nvPr/>
        </p:nvSpPr>
        <p:spPr>
          <a:xfrm>
            <a:off x="14514" y="2311834"/>
            <a:ext cx="791998" cy="919493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Simulation</a:t>
            </a:r>
          </a:p>
          <a:p>
            <a:pPr algn="ctr"/>
            <a:r>
              <a:rPr lang="fr-FR" sz="1000" b="1" dirty="0">
                <a:solidFill>
                  <a:schemeClr val="bg1"/>
                </a:solidFill>
              </a:rPr>
              <a:t>Tarif </a:t>
            </a:r>
            <a:br>
              <a:rPr lang="fr-FR" sz="1000" b="1" dirty="0">
                <a:solidFill>
                  <a:schemeClr val="bg1"/>
                </a:solidFill>
              </a:rPr>
            </a:br>
            <a:r>
              <a:rPr lang="fr-FR" sz="1000" b="1" dirty="0">
                <a:solidFill>
                  <a:schemeClr val="bg1"/>
                </a:solidFill>
              </a:rPr>
              <a:t>express</a:t>
            </a:r>
          </a:p>
        </p:txBody>
      </p:sp>
      <p:sp>
        <p:nvSpPr>
          <p:cNvPr id="16" name="Pentagone 15"/>
          <p:cNvSpPr/>
          <p:nvPr/>
        </p:nvSpPr>
        <p:spPr>
          <a:xfrm>
            <a:off x="1403264" y="2626168"/>
            <a:ext cx="155249" cy="307285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Pentagone 131"/>
          <p:cNvSpPr/>
          <p:nvPr/>
        </p:nvSpPr>
        <p:spPr>
          <a:xfrm>
            <a:off x="1402277" y="1760041"/>
            <a:ext cx="155249" cy="307285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4" name="Connecteur droit 143"/>
          <p:cNvCxnSpPr/>
          <p:nvPr/>
        </p:nvCxnSpPr>
        <p:spPr>
          <a:xfrm>
            <a:off x="1423245" y="4872730"/>
            <a:ext cx="7689600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Pentagone 145"/>
          <p:cNvSpPr/>
          <p:nvPr/>
        </p:nvSpPr>
        <p:spPr>
          <a:xfrm>
            <a:off x="1403264" y="4453307"/>
            <a:ext cx="155249" cy="30728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Pentagone 146"/>
          <p:cNvSpPr/>
          <p:nvPr/>
        </p:nvSpPr>
        <p:spPr>
          <a:xfrm>
            <a:off x="1403264" y="4979702"/>
            <a:ext cx="155249" cy="30728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127141" y="5407228"/>
            <a:ext cx="9015756" cy="661004"/>
          </a:xfrm>
          <a:prstGeom prst="rect">
            <a:avLst/>
          </a:prstGeom>
          <a:solidFill>
            <a:srgbClr val="FDEDF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Rectangle 267"/>
          <p:cNvSpPr/>
          <p:nvPr/>
        </p:nvSpPr>
        <p:spPr>
          <a:xfrm>
            <a:off x="14514" y="5408793"/>
            <a:ext cx="791999" cy="6585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pic>
        <p:nvPicPr>
          <p:cNvPr id="28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64924" y="5609333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3174" y="561112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61424" y="561112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4322474" y="561112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0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5180774" y="561112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1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2624" y="561112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928074" y="561112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789124" y="561112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6" name="Pentagone 445"/>
          <p:cNvSpPr/>
          <p:nvPr/>
        </p:nvSpPr>
        <p:spPr>
          <a:xfrm>
            <a:off x="1403264" y="5575105"/>
            <a:ext cx="155249" cy="3072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64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65776" y="185532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1276" y="185373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0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4322474" y="185373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5180774" y="185373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4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2624" y="185373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928074" y="185373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789124" y="185373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ZoneTexte 158"/>
          <p:cNvSpPr txBox="1"/>
          <p:nvPr/>
        </p:nvSpPr>
        <p:spPr>
          <a:xfrm>
            <a:off x="8554" y="6129242"/>
            <a:ext cx="76211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1 Protection Juridique ; 2 Garantie des accidents de la vie ; 3 Sécur’Média ; 4 Assurance sur Epargne ; 5 Assurance sur Compte</a:t>
            </a:r>
          </a:p>
        </p:txBody>
      </p:sp>
      <p:sp>
        <p:nvSpPr>
          <p:cNvPr id="161" name="ZoneTexte 160"/>
          <p:cNvSpPr txBox="1"/>
          <p:nvPr/>
        </p:nvSpPr>
        <p:spPr>
          <a:xfrm>
            <a:off x="14514" y="5408794"/>
            <a:ext cx="791999" cy="659436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Consulter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(statut en cours ou en attente </a:t>
            </a:r>
            <a:br>
              <a:rPr lang="fr-FR" sz="800" dirty="0">
                <a:solidFill>
                  <a:schemeClr val="bg1"/>
                </a:solidFill>
              </a:rPr>
            </a:br>
            <a:r>
              <a:rPr lang="fr-FR" sz="800" dirty="0">
                <a:solidFill>
                  <a:schemeClr val="bg1"/>
                </a:solidFill>
              </a:rPr>
              <a:t>de pièces)</a:t>
            </a:r>
          </a:p>
        </p:txBody>
      </p:sp>
      <p:sp>
        <p:nvSpPr>
          <p:cNvPr id="174" name="ZoneTexte 173"/>
          <p:cNvSpPr txBox="1"/>
          <p:nvPr/>
        </p:nvSpPr>
        <p:spPr>
          <a:xfrm>
            <a:off x="8208162" y="8604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SANT</a:t>
            </a:r>
            <a:r>
              <a:rPr lang="fr-FR" sz="11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É</a:t>
            </a:r>
            <a:endParaRPr lang="fr-FR" sz="1100" b="1" baseline="30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3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8589708" y="56120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8589708" y="185233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661" y="1102964"/>
            <a:ext cx="199155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7" name="Connecteur droit 186"/>
          <p:cNvCxnSpPr/>
          <p:nvPr/>
        </p:nvCxnSpPr>
        <p:spPr>
          <a:xfrm flipV="1">
            <a:off x="11791" y="4379690"/>
            <a:ext cx="792000" cy="2394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ZoneTexte 188"/>
          <p:cNvSpPr txBox="1"/>
          <p:nvPr/>
        </p:nvSpPr>
        <p:spPr>
          <a:xfrm>
            <a:off x="14514" y="4379690"/>
            <a:ext cx="791999" cy="968382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Souscription</a:t>
            </a:r>
          </a:p>
        </p:txBody>
      </p:sp>
      <p:sp>
        <p:nvSpPr>
          <p:cNvPr id="190" name="ZoneTexte 189"/>
          <p:cNvSpPr txBox="1"/>
          <p:nvPr/>
        </p:nvSpPr>
        <p:spPr>
          <a:xfrm>
            <a:off x="14514" y="3406273"/>
            <a:ext cx="791999" cy="968400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Simulation</a:t>
            </a:r>
          </a:p>
        </p:txBody>
      </p:sp>
      <p:cxnSp>
        <p:nvCxnSpPr>
          <p:cNvPr id="222" name="Connecteur droit 221"/>
          <p:cNvCxnSpPr/>
          <p:nvPr/>
        </p:nvCxnSpPr>
        <p:spPr>
          <a:xfrm>
            <a:off x="1432124" y="3870083"/>
            <a:ext cx="7687828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73803" y="353407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602053" y="3535571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" name="Pentagone 244"/>
          <p:cNvSpPr/>
          <p:nvPr/>
        </p:nvSpPr>
        <p:spPr>
          <a:xfrm>
            <a:off x="1412143" y="3460486"/>
            <a:ext cx="155249" cy="30728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73803" y="4052616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602053" y="4054108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5" name="Pentagone 284"/>
          <p:cNvSpPr/>
          <p:nvPr/>
        </p:nvSpPr>
        <p:spPr>
          <a:xfrm>
            <a:off x="1412143" y="3979023"/>
            <a:ext cx="155249" cy="307285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5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8589714" y="35352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" name="ZoneTexte 295"/>
          <p:cNvSpPr txBox="1"/>
          <p:nvPr/>
        </p:nvSpPr>
        <p:spPr>
          <a:xfrm>
            <a:off x="8236914" y="4616172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Formulaire</a:t>
            </a:r>
          </a:p>
        </p:txBody>
      </p:sp>
      <p:pic>
        <p:nvPicPr>
          <p:cNvPr id="29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8589714" y="44928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" name="ZoneTexte 308"/>
          <p:cNvSpPr txBox="1"/>
          <p:nvPr/>
        </p:nvSpPr>
        <p:spPr>
          <a:xfrm>
            <a:off x="8236914" y="5804857"/>
            <a:ext cx="918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Portail adhérent</a:t>
            </a:r>
          </a:p>
        </p:txBody>
      </p:sp>
      <p:sp>
        <p:nvSpPr>
          <p:cNvPr id="313" name="ZoneTexte 312"/>
          <p:cNvSpPr txBox="1"/>
          <p:nvPr/>
        </p:nvSpPr>
        <p:spPr>
          <a:xfrm>
            <a:off x="14514" y="1414748"/>
            <a:ext cx="791999" cy="932191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Fiche produit</a:t>
            </a:r>
          </a:p>
        </p:txBody>
      </p:sp>
      <p:pic>
        <p:nvPicPr>
          <p:cNvPr id="194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C752003B-CB9F-4D9E-AF8B-5AF58C8769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917696" y="3470190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AB15C610-B620-4224-A1D6-5D4F69CF2A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51387" y="3983530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16F06833-6622-42DF-89A2-EC177D698B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917858" y="4508467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F3AE35E2-E018-4B6B-BA25-100174AABE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51549" y="5021807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3B85C1FB-E994-4EC3-8B1D-DCB3799E22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917858" y="5442639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5E3A8122-9B45-43DF-97B4-E22BE695FD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51549" y="5794054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F9928F9E-7ABD-491E-B412-8F919516D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536649" y="3533733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E21D086E-724C-40C1-93F9-A7D5EC02A3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567862" y="401663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47278835-835E-48F8-9C98-7D78949281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50656" y="269569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EA5FD477-A0D3-4B2F-BE92-F3AFBF7FF1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514854" y="1829865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4089BD6-D613-4887-87FB-673988556CD5}"/>
              </a:ext>
            </a:extLst>
          </p:cNvPr>
          <p:cNvSpPr/>
          <p:nvPr/>
        </p:nvSpPr>
        <p:spPr>
          <a:xfrm>
            <a:off x="4242798" y="2470119"/>
            <a:ext cx="4697486" cy="577173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A262B28-F3E1-4E6E-A219-87A3F8938B33}"/>
              </a:ext>
            </a:extLst>
          </p:cNvPr>
          <p:cNvSpPr/>
          <p:nvPr/>
        </p:nvSpPr>
        <p:spPr>
          <a:xfrm>
            <a:off x="4242798" y="3624680"/>
            <a:ext cx="4196122" cy="577173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0B4892B-E1B6-400B-AF15-BF45FA1303EC}"/>
              </a:ext>
            </a:extLst>
          </p:cNvPr>
          <p:cNvSpPr/>
          <p:nvPr/>
        </p:nvSpPr>
        <p:spPr>
          <a:xfrm>
            <a:off x="4263432" y="4984208"/>
            <a:ext cx="4676852" cy="245031"/>
          </a:xfrm>
          <a:prstGeom prst="rect">
            <a:avLst/>
          </a:prstGeom>
          <a:pattFill prst="dkUpDiag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4B091DE-2E16-4EE0-BDBD-F3EAD66747BA}"/>
              </a:ext>
            </a:extLst>
          </p:cNvPr>
          <p:cNvSpPr/>
          <p:nvPr/>
        </p:nvSpPr>
        <p:spPr>
          <a:xfrm>
            <a:off x="7520346" y="4506734"/>
            <a:ext cx="797986" cy="231824"/>
          </a:xfrm>
          <a:prstGeom prst="rect">
            <a:avLst/>
          </a:prstGeom>
          <a:pattFill prst="dkUpDiag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9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797981EC-BD36-4325-9B40-27C6BFEBD5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544374" y="4475926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" name="ZoneTexte 109">
            <a:extLst>
              <a:ext uri="{FF2B5EF4-FFF2-40B4-BE49-F238E27FC236}">
                <a16:creationId xmlns:a16="http://schemas.microsoft.com/office/drawing/2014/main" id="{A0B2451B-AA53-49C2-9F42-B1BA87300C6F}"/>
              </a:ext>
            </a:extLst>
          </p:cNvPr>
          <p:cNvSpPr txBox="1"/>
          <p:nvPr/>
        </p:nvSpPr>
        <p:spPr>
          <a:xfrm>
            <a:off x="3220517" y="4652870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Full web</a:t>
            </a:r>
          </a:p>
        </p:txBody>
      </p:sp>
      <p:pic>
        <p:nvPicPr>
          <p:cNvPr id="112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5B861878-2176-41C5-A11C-B81CCFC7A0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523521" y="497483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ZoneTexte 112">
            <a:extLst>
              <a:ext uri="{FF2B5EF4-FFF2-40B4-BE49-F238E27FC236}">
                <a16:creationId xmlns:a16="http://schemas.microsoft.com/office/drawing/2014/main" id="{5E832108-0D28-4BBB-9CBC-05E601C03926}"/>
              </a:ext>
            </a:extLst>
          </p:cNvPr>
          <p:cNvSpPr txBox="1"/>
          <p:nvPr/>
        </p:nvSpPr>
        <p:spPr>
          <a:xfrm>
            <a:off x="3199664" y="5151776"/>
            <a:ext cx="898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Full web</a:t>
            </a:r>
          </a:p>
        </p:txBody>
      </p:sp>
    </p:spTree>
    <p:extLst>
      <p:ext uri="{BB962C8B-B14F-4D97-AF65-F5344CB8AC3E}">
        <p14:creationId xmlns:p14="http://schemas.microsoft.com/office/powerpoint/2010/main" val="3961710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0000" y="414000"/>
            <a:ext cx="8064000" cy="608400"/>
          </a:xfrm>
        </p:spPr>
        <p:txBody>
          <a:bodyPr/>
          <a:lstStyle/>
          <a:p>
            <a:r>
              <a:rPr lang="fr-FR" dirty="0"/>
              <a:t>Le panorama des fonctionnalités selfcare disponibles (2/2)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E1564E-73E6-47A7-BC97-7D60F78144EA}" type="slidenum">
              <a:rPr kumimoji="0" lang="fr-FR" altLang="fr-FR" sz="800" b="1" i="0" u="none" strike="noStrike" kern="1200" cap="all" spc="0" normalizeH="0" baseline="0" noProof="0" smtClean="0">
                <a:ln>
                  <a:noFill/>
                </a:ln>
                <a:solidFill>
                  <a:srgbClr val="581D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altLang="fr-FR" sz="800" b="1" i="0" u="none" strike="noStrike" kern="1200" cap="all" spc="0" normalizeH="0" baseline="0" noProof="0" dirty="0">
              <a:ln>
                <a:noFill/>
              </a:ln>
              <a:solidFill>
                <a:srgbClr val="581D7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6000" y="1424366"/>
            <a:ext cx="9000000" cy="4848624"/>
          </a:xfrm>
          <a:prstGeom prst="rect">
            <a:avLst/>
          </a:prstGeom>
          <a:solidFill>
            <a:srgbClr val="FDEDF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4400" y="1424365"/>
            <a:ext cx="791999" cy="4848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pic>
        <p:nvPicPr>
          <p:cNvPr id="171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67600" y="164485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2000" y="16452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63200" y="16452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4323600" y="16452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5180400" y="16452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1600" y="16452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930000" y="16452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790400" y="16452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9" name="Connecteur droit 178"/>
          <p:cNvCxnSpPr/>
          <p:nvPr/>
        </p:nvCxnSpPr>
        <p:spPr>
          <a:xfrm flipV="1">
            <a:off x="784800" y="2073641"/>
            <a:ext cx="8334000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179"/>
          <p:cNvCxnSpPr/>
          <p:nvPr/>
        </p:nvCxnSpPr>
        <p:spPr>
          <a:xfrm flipV="1">
            <a:off x="28800" y="2074494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ZoneTexte 181"/>
          <p:cNvSpPr txBox="1"/>
          <p:nvPr/>
        </p:nvSpPr>
        <p:spPr>
          <a:xfrm>
            <a:off x="14400" y="2089715"/>
            <a:ext cx="791998" cy="658800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Modifier assurance</a:t>
            </a:r>
          </a:p>
        </p:txBody>
      </p:sp>
      <p:cxnSp>
        <p:nvCxnSpPr>
          <p:cNvPr id="183" name="Connecteur droit 182"/>
          <p:cNvCxnSpPr/>
          <p:nvPr/>
        </p:nvCxnSpPr>
        <p:spPr>
          <a:xfrm flipV="1">
            <a:off x="784800" y="2748515"/>
            <a:ext cx="8334000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183"/>
          <p:cNvCxnSpPr/>
          <p:nvPr/>
        </p:nvCxnSpPr>
        <p:spPr>
          <a:xfrm flipV="1">
            <a:off x="28800" y="2749368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0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67600" y="217893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63200" y="21780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1600" y="21780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" name="ZoneTexte 193"/>
          <p:cNvSpPr txBox="1"/>
          <p:nvPr/>
        </p:nvSpPr>
        <p:spPr>
          <a:xfrm>
            <a:off x="1468139" y="2324331"/>
            <a:ext cx="913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Contrat (tout)</a:t>
            </a:r>
          </a:p>
          <a:p>
            <a:pPr algn="ctr"/>
            <a:r>
              <a:rPr lang="fr-FR" sz="800" dirty="0"/>
              <a:t>Immatriculation</a:t>
            </a:r>
          </a:p>
          <a:p>
            <a:pPr algn="ctr"/>
            <a:r>
              <a:rPr lang="fr-FR" sz="800" dirty="0"/>
              <a:t>Conducteurs</a:t>
            </a:r>
          </a:p>
        </p:txBody>
      </p:sp>
      <p:sp>
        <p:nvSpPr>
          <p:cNvPr id="197" name="ZoneTexte 196"/>
          <p:cNvSpPr txBox="1"/>
          <p:nvPr/>
        </p:nvSpPr>
        <p:spPr>
          <a:xfrm>
            <a:off x="3002450" y="2324331"/>
            <a:ext cx="1103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Garanties</a:t>
            </a:r>
          </a:p>
          <a:p>
            <a:pPr algn="ctr"/>
            <a:r>
              <a:rPr lang="fr-FR" sz="800" dirty="0"/>
              <a:t>Bénéficiaires</a:t>
            </a:r>
          </a:p>
          <a:p>
            <a:pPr algn="ctr"/>
            <a:r>
              <a:rPr lang="fr-FR" sz="800" dirty="0"/>
              <a:t>Assurance scolaire</a:t>
            </a:r>
          </a:p>
        </p:txBody>
      </p:sp>
      <p:sp>
        <p:nvSpPr>
          <p:cNvPr id="199" name="ZoneTexte 198"/>
          <p:cNvSpPr txBox="1"/>
          <p:nvPr/>
        </p:nvSpPr>
        <p:spPr>
          <a:xfrm>
            <a:off x="5693078" y="2318103"/>
            <a:ext cx="898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Garanties</a:t>
            </a:r>
          </a:p>
          <a:p>
            <a:pPr algn="ctr"/>
            <a:r>
              <a:rPr lang="fr-FR" sz="800" dirty="0"/>
              <a:t>Bénéficiaire</a:t>
            </a:r>
          </a:p>
          <a:p>
            <a:pPr algn="ctr"/>
            <a:r>
              <a:rPr lang="fr-FR" sz="800" dirty="0"/>
              <a:t>Appareils</a:t>
            </a:r>
          </a:p>
        </p:txBody>
      </p:sp>
      <p:sp>
        <p:nvSpPr>
          <p:cNvPr id="208" name="ZoneTexte 207"/>
          <p:cNvSpPr txBox="1"/>
          <p:nvPr/>
        </p:nvSpPr>
        <p:spPr>
          <a:xfrm>
            <a:off x="14400" y="2749368"/>
            <a:ext cx="791998" cy="658800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Modifier compte prélèvement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(si comptes CE)</a:t>
            </a:r>
          </a:p>
        </p:txBody>
      </p:sp>
      <p:pic>
        <p:nvPicPr>
          <p:cNvPr id="21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67600" y="2962234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2000" y="29628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63200" y="29628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4323600" y="29628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5180400" y="29628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1600" y="29628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930000" y="29628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790400" y="29628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0" name="Connecteur droit 219"/>
          <p:cNvCxnSpPr/>
          <p:nvPr/>
        </p:nvCxnSpPr>
        <p:spPr>
          <a:xfrm flipV="1">
            <a:off x="784800" y="3398643"/>
            <a:ext cx="8334000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eur droit 220"/>
          <p:cNvCxnSpPr/>
          <p:nvPr/>
        </p:nvCxnSpPr>
        <p:spPr>
          <a:xfrm flipV="1">
            <a:off x="28800" y="3399496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ZoneTexte 221"/>
          <p:cNvSpPr txBox="1"/>
          <p:nvPr/>
        </p:nvSpPr>
        <p:spPr>
          <a:xfrm>
            <a:off x="-11000" y="3407193"/>
            <a:ext cx="829797" cy="808717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Modifier coordonnées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(téléphone et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e-mail)</a:t>
            </a:r>
          </a:p>
        </p:txBody>
      </p:sp>
      <p:pic>
        <p:nvPicPr>
          <p:cNvPr id="22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67600" y="369595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2000" y="369728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63200" y="369728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4323600" y="369728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5180400" y="369728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1600" y="369728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930000" y="369728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9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790400" y="369728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1" name="Connecteur droit 260"/>
          <p:cNvCxnSpPr/>
          <p:nvPr/>
        </p:nvCxnSpPr>
        <p:spPr>
          <a:xfrm flipV="1">
            <a:off x="784800" y="4221235"/>
            <a:ext cx="8334000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cteur droit 261"/>
          <p:cNvCxnSpPr/>
          <p:nvPr/>
        </p:nvCxnSpPr>
        <p:spPr>
          <a:xfrm flipV="1">
            <a:off x="28800" y="4222088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ZoneTexte 262"/>
          <p:cNvSpPr txBox="1"/>
          <p:nvPr/>
        </p:nvSpPr>
        <p:spPr>
          <a:xfrm>
            <a:off x="14399" y="4247489"/>
            <a:ext cx="792000" cy="658764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Spécificités</a:t>
            </a:r>
          </a:p>
        </p:txBody>
      </p:sp>
      <p:pic>
        <p:nvPicPr>
          <p:cNvPr id="267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67600" y="4247981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4323600" y="4306056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6" name="Connecteur droit 295"/>
          <p:cNvCxnSpPr/>
          <p:nvPr/>
        </p:nvCxnSpPr>
        <p:spPr>
          <a:xfrm flipV="1">
            <a:off x="784800" y="4918655"/>
            <a:ext cx="8334000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cteur droit 296"/>
          <p:cNvCxnSpPr/>
          <p:nvPr/>
        </p:nvCxnSpPr>
        <p:spPr>
          <a:xfrm flipV="1">
            <a:off x="28800" y="4919508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ZoneTexte 325"/>
          <p:cNvSpPr txBox="1"/>
          <p:nvPr/>
        </p:nvSpPr>
        <p:spPr>
          <a:xfrm>
            <a:off x="4022826" y="4424856"/>
            <a:ext cx="821653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800" dirty="0"/>
              <a:t>Accès IJNET</a:t>
            </a:r>
          </a:p>
          <a:p>
            <a:pPr algn="ctr"/>
            <a:r>
              <a:rPr lang="fr-FR" sz="800" dirty="0"/>
              <a:t>(uniquement desktop)</a:t>
            </a:r>
          </a:p>
        </p:txBody>
      </p:sp>
      <p:pic>
        <p:nvPicPr>
          <p:cNvPr id="338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1600" y="51563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9" name="ZoneTexte 358"/>
          <p:cNvSpPr txBox="1"/>
          <p:nvPr/>
        </p:nvSpPr>
        <p:spPr>
          <a:xfrm>
            <a:off x="14400" y="4914803"/>
            <a:ext cx="791998" cy="658800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Déclarer sinistre</a:t>
            </a:r>
          </a:p>
        </p:txBody>
      </p:sp>
      <p:pic>
        <p:nvPicPr>
          <p:cNvPr id="36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63200" y="50051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3" name="ZoneTexte 362"/>
          <p:cNvSpPr txBox="1"/>
          <p:nvPr/>
        </p:nvSpPr>
        <p:spPr>
          <a:xfrm>
            <a:off x="2981715" y="5166813"/>
            <a:ext cx="1076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Dégât des eaux, </a:t>
            </a:r>
            <a:r>
              <a:rPr lang="fr-FR" sz="800" dirty="0" err="1"/>
              <a:t>évt</a:t>
            </a:r>
            <a:r>
              <a:rPr lang="fr-FR" sz="800" dirty="0"/>
              <a:t>. climatique (vent, pluies, gel)</a:t>
            </a:r>
          </a:p>
        </p:txBody>
      </p:sp>
      <p:pic>
        <p:nvPicPr>
          <p:cNvPr id="364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790400" y="51563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6" name="Connecteur droit 155"/>
          <p:cNvCxnSpPr/>
          <p:nvPr/>
        </p:nvCxnSpPr>
        <p:spPr>
          <a:xfrm flipV="1">
            <a:off x="784800" y="5618042"/>
            <a:ext cx="8334000" cy="0"/>
          </a:xfrm>
          <a:prstGeom prst="line">
            <a:avLst/>
          </a:prstGeom>
          <a:ln w="1905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 flipV="1">
            <a:off x="28800" y="5618895"/>
            <a:ext cx="79200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63200" y="58403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" name="ZoneTexte 197"/>
          <p:cNvSpPr txBox="1"/>
          <p:nvPr/>
        </p:nvSpPr>
        <p:spPr>
          <a:xfrm>
            <a:off x="14400" y="5614190"/>
            <a:ext cx="791998" cy="658800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Consulter sinistre</a:t>
            </a:r>
          </a:p>
        </p:txBody>
      </p:sp>
      <p:pic>
        <p:nvPicPr>
          <p:cNvPr id="20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7790400" y="58403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6051600" y="584030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" name="ZoneTexte 237"/>
          <p:cNvSpPr txBox="1"/>
          <p:nvPr/>
        </p:nvSpPr>
        <p:spPr>
          <a:xfrm>
            <a:off x="1444650" y="4367550"/>
            <a:ext cx="84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Demande carte verte</a:t>
            </a:r>
          </a:p>
          <a:p>
            <a:pPr algn="ctr"/>
            <a:r>
              <a:rPr lang="fr-FR" sz="800" dirty="0"/>
              <a:t>Transmettre justificatif</a:t>
            </a:r>
          </a:p>
        </p:txBody>
      </p:sp>
      <p:sp>
        <p:nvSpPr>
          <p:cNvPr id="141" name="Pentagone 140"/>
          <p:cNvSpPr/>
          <p:nvPr/>
        </p:nvSpPr>
        <p:spPr>
          <a:xfrm>
            <a:off x="1404000" y="5811305"/>
            <a:ext cx="155249" cy="3072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Pentagone 141"/>
          <p:cNvSpPr/>
          <p:nvPr/>
        </p:nvSpPr>
        <p:spPr>
          <a:xfrm>
            <a:off x="1404000" y="4441417"/>
            <a:ext cx="155249" cy="3072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Pentagone 142"/>
          <p:cNvSpPr/>
          <p:nvPr/>
        </p:nvSpPr>
        <p:spPr>
          <a:xfrm>
            <a:off x="1404000" y="5147079"/>
            <a:ext cx="155249" cy="3072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Pentagone 144"/>
          <p:cNvSpPr/>
          <p:nvPr/>
        </p:nvSpPr>
        <p:spPr>
          <a:xfrm>
            <a:off x="1404000" y="3642820"/>
            <a:ext cx="155249" cy="3072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Pentagone 145"/>
          <p:cNvSpPr/>
          <p:nvPr/>
        </p:nvSpPr>
        <p:spPr>
          <a:xfrm>
            <a:off x="1404000" y="2925125"/>
            <a:ext cx="155249" cy="3072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Pentagone 146"/>
          <p:cNvSpPr/>
          <p:nvPr/>
        </p:nvSpPr>
        <p:spPr>
          <a:xfrm>
            <a:off x="1404000" y="2304662"/>
            <a:ext cx="155249" cy="3072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Pentagone 147"/>
          <p:cNvSpPr/>
          <p:nvPr/>
        </p:nvSpPr>
        <p:spPr>
          <a:xfrm>
            <a:off x="1404000" y="1607447"/>
            <a:ext cx="155249" cy="3072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ZoneTexte 223"/>
          <p:cNvSpPr txBox="1"/>
          <p:nvPr/>
        </p:nvSpPr>
        <p:spPr>
          <a:xfrm>
            <a:off x="1413855" y="861140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AUTO</a:t>
            </a:r>
          </a:p>
        </p:txBody>
      </p:sp>
      <p:sp>
        <p:nvSpPr>
          <p:cNvPr id="242" name="ZoneTexte 241"/>
          <p:cNvSpPr txBox="1"/>
          <p:nvPr/>
        </p:nvSpPr>
        <p:spPr>
          <a:xfrm>
            <a:off x="2230236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2 ROUES</a:t>
            </a:r>
          </a:p>
        </p:txBody>
      </p:sp>
      <p:sp>
        <p:nvSpPr>
          <p:cNvPr id="246" name="ZoneTexte 245"/>
          <p:cNvSpPr txBox="1"/>
          <p:nvPr/>
        </p:nvSpPr>
        <p:spPr>
          <a:xfrm>
            <a:off x="3989998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PJ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248" name="ZoneTexte 247"/>
          <p:cNvSpPr txBox="1"/>
          <p:nvPr/>
        </p:nvSpPr>
        <p:spPr>
          <a:xfrm>
            <a:off x="4825429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GAV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51" name="ZoneTexte 250"/>
          <p:cNvSpPr txBox="1"/>
          <p:nvPr/>
        </p:nvSpPr>
        <p:spPr>
          <a:xfrm>
            <a:off x="5692610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ASM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53" name="ZoneTexte 252"/>
          <p:cNvSpPr txBox="1"/>
          <p:nvPr/>
        </p:nvSpPr>
        <p:spPr>
          <a:xfrm>
            <a:off x="6559791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ASE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56" name="ZoneTexte 255"/>
          <p:cNvSpPr txBox="1"/>
          <p:nvPr/>
        </p:nvSpPr>
        <p:spPr>
          <a:xfrm>
            <a:off x="7452028" y="8618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ASC</a:t>
            </a:r>
            <a:r>
              <a:rPr lang="fr-FR" sz="1100" b="1" baseline="30000" dirty="0"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  <p:pic>
        <p:nvPicPr>
          <p:cNvPr id="260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762" y="1161134"/>
            <a:ext cx="488765" cy="26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408" y="1128720"/>
            <a:ext cx="360000" cy="31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432" y="1154579"/>
            <a:ext cx="31779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433" y="1160757"/>
            <a:ext cx="335247" cy="27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394" y="1107577"/>
            <a:ext cx="37611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134" y="1161763"/>
            <a:ext cx="313295" cy="27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353" y="1173229"/>
            <a:ext cx="396000" cy="26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" name="ZoneTexte 272"/>
          <p:cNvSpPr txBox="1"/>
          <p:nvPr/>
        </p:nvSpPr>
        <p:spPr>
          <a:xfrm>
            <a:off x="8208162" y="860404"/>
            <a:ext cx="8989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SANT</a:t>
            </a:r>
            <a:r>
              <a:rPr lang="fr-FR" sz="11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É</a:t>
            </a:r>
            <a:endParaRPr lang="fr-FR" sz="1100" b="1" baseline="30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74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661" y="1102964"/>
            <a:ext cx="199155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5" name="ZoneTexte 274"/>
          <p:cNvSpPr txBox="1"/>
          <p:nvPr/>
        </p:nvSpPr>
        <p:spPr>
          <a:xfrm>
            <a:off x="14400" y="1424366"/>
            <a:ext cx="791998" cy="658800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</a:rPr>
              <a:t>Télécharger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(CG ou échéancier ou attestation)</a:t>
            </a:r>
          </a:p>
        </p:txBody>
      </p:sp>
      <p:pic>
        <p:nvPicPr>
          <p:cNvPr id="280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8550176" y="369728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8589600" y="4335084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3" name="ZoneTexte 282"/>
          <p:cNvSpPr txBox="1"/>
          <p:nvPr/>
        </p:nvSpPr>
        <p:spPr>
          <a:xfrm>
            <a:off x="8280399" y="4453884"/>
            <a:ext cx="838401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800" dirty="0"/>
              <a:t>Consultation remboursement</a:t>
            </a:r>
          </a:p>
        </p:txBody>
      </p:sp>
      <p:pic>
        <p:nvPicPr>
          <p:cNvPr id="286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92000" y="4247981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" name="ZoneTexte 286"/>
          <p:cNvSpPr txBox="1"/>
          <p:nvPr/>
        </p:nvSpPr>
        <p:spPr>
          <a:xfrm>
            <a:off x="2267837" y="4366800"/>
            <a:ext cx="84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/>
              <a:t>Demande carte verte</a:t>
            </a:r>
          </a:p>
          <a:p>
            <a:pPr algn="ctr"/>
            <a:r>
              <a:rPr lang="fr-FR" sz="800" dirty="0"/>
              <a:t>Transmettre justificatif</a:t>
            </a:r>
          </a:p>
        </p:txBody>
      </p:sp>
      <p:pic>
        <p:nvPicPr>
          <p:cNvPr id="154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81356" y="5865977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15" descr="U:\Mes documents\Mes fichiers reçus\http___pluspng.com_img-png_png-not-67-800.pn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66121" y="5858742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6BFC3D26-2AA5-4798-8E82-A1DC38D4A5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1781356" y="5202370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F512E632-91A0-4825-9396-1C9E640890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2566121" y="5195135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ZoneTexte 149">
            <a:extLst>
              <a:ext uri="{FF2B5EF4-FFF2-40B4-BE49-F238E27FC236}">
                <a16:creationId xmlns:a16="http://schemas.microsoft.com/office/drawing/2014/main" id="{94679808-79A7-4BF2-8729-0008F2DCD2E8}"/>
              </a:ext>
            </a:extLst>
          </p:cNvPr>
          <p:cNvSpPr txBox="1"/>
          <p:nvPr/>
        </p:nvSpPr>
        <p:spPr>
          <a:xfrm>
            <a:off x="8554" y="6291167"/>
            <a:ext cx="76211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1 Protection Juridique ; 2 Garantie des accidents de la vie ; 3 Sécur’Média ; 4 Assurance sur Epargne ; 5 Assurance sur Compte</a:t>
            </a:r>
          </a:p>
        </p:txBody>
      </p:sp>
      <p:pic>
        <p:nvPicPr>
          <p:cNvPr id="149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89F4E294-5898-468E-8B99-1BDCB1B1AD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880839" y="1460643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52029E01-EAAE-49ED-B964-8E4CC0F846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14530" y="1812058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37C25203-ACCC-47A6-9A03-080929567B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880839" y="2109461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95FE29E3-EB87-46F6-B799-CF372F956F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14530" y="2460876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05CA3C21-F24D-4675-BE9D-47CC93D02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880839" y="2776033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F443766E-137D-41EF-91DC-02CA6F9CAB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14530" y="3127448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BA212DBF-EA41-4DDE-92D0-FBA9421DC7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880839" y="3679508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96036617-03C0-46B0-A72C-A10A17846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880839" y="4253785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7A0EED4C-F086-4E29-9DF1-15FE5D70A8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14530" y="4605200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5333D568-F8D9-4152-B026-19863D530E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880839" y="4958655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5A2FAB17-EBB2-4C70-AD5F-6F725B6EEA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14530" y="5310070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F5D57403-92F2-41BF-A7A2-1CB29EFAD3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5" t="12974" r="4974" b="46867"/>
          <a:stretch/>
        </p:blipFill>
        <p:spPr bwMode="auto">
          <a:xfrm>
            <a:off x="880839" y="5644543"/>
            <a:ext cx="398322" cy="31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" name="Picture 11" descr="C:\Users\A9942152\Desktop\thumb-stock-illustration-computer-monitor-laptop-tablet-mobile-phone-electronic-gadgets-vector-icon-design-image.jpg">
            <a:extLst>
              <a:ext uri="{FF2B5EF4-FFF2-40B4-BE49-F238E27FC236}">
                <a16:creationId xmlns:a16="http://schemas.microsoft.com/office/drawing/2014/main" id="{B9F3B7BA-8E05-4527-8A77-896EE961F4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9112" r="31053" b="6333"/>
          <a:stretch/>
        </p:blipFill>
        <p:spPr bwMode="auto">
          <a:xfrm>
            <a:off x="1014530" y="5995958"/>
            <a:ext cx="144000" cy="26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ZoneTexte 157">
            <a:extLst>
              <a:ext uri="{FF2B5EF4-FFF2-40B4-BE49-F238E27FC236}">
                <a16:creationId xmlns:a16="http://schemas.microsoft.com/office/drawing/2014/main" id="{2CCA57EA-2D2B-44D2-BD0F-383C481DAB67}"/>
              </a:ext>
            </a:extLst>
          </p:cNvPr>
          <p:cNvSpPr txBox="1"/>
          <p:nvPr/>
        </p:nvSpPr>
        <p:spPr>
          <a:xfrm>
            <a:off x="2995816" y="823809"/>
            <a:ext cx="1197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chemeClr val="bg1">
                    <a:lumMod val="50000"/>
                  </a:schemeClr>
                </a:solidFill>
              </a:rPr>
              <a:t>HABITATION</a:t>
            </a:r>
          </a:p>
          <a:p>
            <a:pPr algn="ctr"/>
            <a:r>
              <a:rPr lang="fr-FR" sz="900" b="1" dirty="0">
                <a:solidFill>
                  <a:schemeClr val="bg1">
                    <a:lumMod val="50000"/>
                  </a:schemeClr>
                </a:solidFill>
              </a:rPr>
              <a:t>(Ancienne offre)</a:t>
            </a:r>
          </a:p>
        </p:txBody>
      </p:sp>
      <p:pic>
        <p:nvPicPr>
          <p:cNvPr id="159" name="Picture 3">
            <a:extLst>
              <a:ext uri="{FF2B5EF4-FFF2-40B4-BE49-F238E27FC236}">
                <a16:creationId xmlns:a16="http://schemas.microsoft.com/office/drawing/2014/main" id="{A1B7C989-ACAD-4BC4-B4DA-7B6ED10BA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833" y="1140670"/>
            <a:ext cx="280255" cy="28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3547899D-8080-408D-9C7F-F279B8BE8D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8548728" y="5860496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" name="Rectangle 167">
            <a:extLst>
              <a:ext uri="{FF2B5EF4-FFF2-40B4-BE49-F238E27FC236}">
                <a16:creationId xmlns:a16="http://schemas.microsoft.com/office/drawing/2014/main" id="{E302F682-93ED-4602-9A84-023AA5B94E2A}"/>
              </a:ext>
            </a:extLst>
          </p:cNvPr>
          <p:cNvSpPr/>
          <p:nvPr/>
        </p:nvSpPr>
        <p:spPr>
          <a:xfrm>
            <a:off x="5075408" y="4297268"/>
            <a:ext cx="3132754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9" name="Picture 15" descr="U:\Mes documents\Mes fichiers reçus\http___pluspng.com_img-png_png-not-67-800.png">
            <a:extLst>
              <a:ext uri="{FF2B5EF4-FFF2-40B4-BE49-F238E27FC236}">
                <a16:creationId xmlns:a16="http://schemas.microsoft.com/office/drawing/2014/main" id="{ACB4D637-A506-420A-B3FD-75CF959B3B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0" t="15740" r="48318" b="13338"/>
          <a:stretch/>
        </p:blipFill>
        <p:spPr bwMode="auto">
          <a:xfrm>
            <a:off x="3418381" y="4304219"/>
            <a:ext cx="222733" cy="19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" name="ZoneTexte 169">
            <a:extLst>
              <a:ext uri="{FF2B5EF4-FFF2-40B4-BE49-F238E27FC236}">
                <a16:creationId xmlns:a16="http://schemas.microsoft.com/office/drawing/2014/main" id="{DBB008F0-D81A-4C9C-A1A4-5721F0A3BFE3}"/>
              </a:ext>
            </a:extLst>
          </p:cNvPr>
          <p:cNvSpPr txBox="1"/>
          <p:nvPr/>
        </p:nvSpPr>
        <p:spPr>
          <a:xfrm>
            <a:off x="3117607" y="4423019"/>
            <a:ext cx="821653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800" dirty="0"/>
              <a:t>Assurance Scolaire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DA39C2E-6FCA-4EF4-B0C2-DA3C78F15553}"/>
              </a:ext>
            </a:extLst>
          </p:cNvPr>
          <p:cNvSpPr/>
          <p:nvPr/>
        </p:nvSpPr>
        <p:spPr>
          <a:xfrm>
            <a:off x="4126233" y="2147262"/>
            <a:ext cx="1505829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BD5B542-1E50-4FED-8F36-9340836B5A84}"/>
              </a:ext>
            </a:extLst>
          </p:cNvPr>
          <p:cNvSpPr/>
          <p:nvPr/>
        </p:nvSpPr>
        <p:spPr>
          <a:xfrm>
            <a:off x="6583429" y="2145312"/>
            <a:ext cx="2470599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277519E-6FA5-45A2-82B2-B4C73426A0C1}"/>
              </a:ext>
            </a:extLst>
          </p:cNvPr>
          <p:cNvSpPr/>
          <p:nvPr/>
        </p:nvSpPr>
        <p:spPr>
          <a:xfrm>
            <a:off x="4232337" y="4997084"/>
            <a:ext cx="1505829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DDD9F7D-897B-4F19-9323-368B2AAA5A46}"/>
              </a:ext>
            </a:extLst>
          </p:cNvPr>
          <p:cNvSpPr/>
          <p:nvPr/>
        </p:nvSpPr>
        <p:spPr>
          <a:xfrm>
            <a:off x="4232336" y="5701767"/>
            <a:ext cx="1505829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FF9E08F-5DB4-4B50-B24A-79C0F87A0C92}"/>
              </a:ext>
            </a:extLst>
          </p:cNvPr>
          <p:cNvSpPr/>
          <p:nvPr/>
        </p:nvSpPr>
        <p:spPr>
          <a:xfrm>
            <a:off x="6458159" y="5701596"/>
            <a:ext cx="1000564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C17E141-1ED4-4F4B-ACB4-97D90268A41E}"/>
              </a:ext>
            </a:extLst>
          </p:cNvPr>
          <p:cNvSpPr/>
          <p:nvPr/>
        </p:nvSpPr>
        <p:spPr>
          <a:xfrm>
            <a:off x="6418386" y="5015868"/>
            <a:ext cx="1000564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0C40801-4040-40AD-A274-411FB9B8FC88}"/>
              </a:ext>
            </a:extLst>
          </p:cNvPr>
          <p:cNvSpPr/>
          <p:nvPr/>
        </p:nvSpPr>
        <p:spPr>
          <a:xfrm>
            <a:off x="8324467" y="4992497"/>
            <a:ext cx="654281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EACA3D9-0041-4D85-A0EF-03ED81EBF6E7}"/>
              </a:ext>
            </a:extLst>
          </p:cNvPr>
          <p:cNvSpPr/>
          <p:nvPr/>
        </p:nvSpPr>
        <p:spPr>
          <a:xfrm>
            <a:off x="8399748" y="2787284"/>
            <a:ext cx="654281" cy="534944"/>
          </a:xfrm>
          <a:prstGeom prst="rect">
            <a:avLst/>
          </a:prstGeom>
          <a:pattFill prst="dk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8502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NATIXIS 2017">
  <a:themeElements>
    <a:clrScheme name="NATIXIS 2017">
      <a:dk1>
        <a:sysClr val="windowText" lastClr="000000"/>
      </a:dk1>
      <a:lt1>
        <a:sysClr val="window" lastClr="FFFFFF"/>
      </a:lt1>
      <a:dk2>
        <a:srgbClr val="581D74"/>
      </a:dk2>
      <a:lt2>
        <a:srgbClr val="707372"/>
      </a:lt2>
      <a:accent1>
        <a:srgbClr val="4D6995"/>
      </a:accent1>
      <a:accent2>
        <a:srgbClr val="AF1280"/>
      </a:accent2>
      <a:accent3>
        <a:srgbClr val="B14EB5"/>
      </a:accent3>
      <a:accent4>
        <a:srgbClr val="F07E53"/>
      </a:accent4>
      <a:accent5>
        <a:srgbClr val="7197BA"/>
      </a:accent5>
      <a:accent6>
        <a:srgbClr val="2499B6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ctr">
          <a:defRPr sz="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9658</TotalTime>
  <Words>298</Words>
  <Application>Microsoft Office PowerPoint</Application>
  <PresentationFormat>Affichage à l'écran (4:3)</PresentationFormat>
  <Paragraphs>103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 3</vt:lpstr>
      <vt:lpstr>Thème NATIXIS 2017</vt:lpstr>
      <vt:lpstr>Selfcare Client Caisse d’Epargne  Panorama des fonctionnalités   Point de situation au 01 juillet 2021</vt:lpstr>
      <vt:lpstr>Présentation PowerPoint</vt:lpstr>
      <vt:lpstr>Le panorama des fonctionnalités selfcare disponibles (1/2)</vt:lpstr>
      <vt:lpstr>Le panorama des fonctionnalités selfcare disponibles (2/2)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planet4</dc:creator>
  <cp:lastModifiedBy>Faye Magali</cp:lastModifiedBy>
  <cp:revision>284</cp:revision>
  <cp:lastPrinted>2018-07-20T12:48:43Z</cp:lastPrinted>
  <dcterms:created xsi:type="dcterms:W3CDTF">2017-03-22T11:46:51Z</dcterms:created>
  <dcterms:modified xsi:type="dcterms:W3CDTF">2021-07-02T13:24:41Z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7e4f81-4b1c-4a3a-b237-8636707719dc_Enabled">
    <vt:lpwstr>True</vt:lpwstr>
  </property>
  <property fmtid="{D5CDD505-2E9C-101B-9397-08002B2CF9AE}" pid="3" name="MSIP_Label_797e4f81-4b1c-4a3a-b237-8636707719dc_SiteId">
    <vt:lpwstr>d5bb6d35-8a82-4329-b49a-5030bd6497ab</vt:lpwstr>
  </property>
  <property fmtid="{D5CDD505-2E9C-101B-9397-08002B2CF9AE}" pid="4" name="MSIP_Label_797e4f81-4b1c-4a3a-b237-8636707719dc_Owner">
    <vt:lpwstr>anahi.ramirez@natixis.com</vt:lpwstr>
  </property>
  <property fmtid="{D5CDD505-2E9C-101B-9397-08002B2CF9AE}" pid="5" name="MSIP_Label_797e4f81-4b1c-4a3a-b237-8636707719dc_SetDate">
    <vt:lpwstr>2019-08-27T08:01:10.5902098Z</vt:lpwstr>
  </property>
  <property fmtid="{D5CDD505-2E9C-101B-9397-08002B2CF9AE}" pid="6" name="MSIP_Label_797e4f81-4b1c-4a3a-b237-8636707719dc_Name">
    <vt:lpwstr>C2 - Internal Natixis</vt:lpwstr>
  </property>
  <property fmtid="{D5CDD505-2E9C-101B-9397-08002B2CF9AE}" pid="7" name="MSIP_Label_797e4f81-4b1c-4a3a-b237-8636707719dc_Application">
    <vt:lpwstr>Microsoft Azure Information Protection</vt:lpwstr>
  </property>
  <property fmtid="{D5CDD505-2E9C-101B-9397-08002B2CF9AE}" pid="8" name="MSIP_Label_797e4f81-4b1c-4a3a-b237-8636707719dc_ActionId">
    <vt:lpwstr>f2d8ecf1-2129-4253-b3df-6eeed80d94e3</vt:lpwstr>
  </property>
  <property fmtid="{D5CDD505-2E9C-101B-9397-08002B2CF9AE}" pid="9" name="MSIP_Label_797e4f81-4b1c-4a3a-b237-8636707719dc_Extended_MSFT_Method">
    <vt:lpwstr>Manual</vt:lpwstr>
  </property>
  <property fmtid="{D5CDD505-2E9C-101B-9397-08002B2CF9AE}" pid="10" name="Sensitivity">
    <vt:lpwstr>C2 - Internal Natixis</vt:lpwstr>
  </property>
</Properties>
</file>