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46" r:id="rId2"/>
    <p:sldId id="447" r:id="rId3"/>
    <p:sldId id="448" r:id="rId4"/>
    <p:sldId id="449" r:id="rId5"/>
  </p:sldIdLst>
  <p:sldSz cx="9144000" cy="6858000" type="screen4x3"/>
  <p:notesSz cx="7104063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AMIREZ Anahi [BPCE Assurances]" initials="RA[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EDF8"/>
    <a:srgbClr val="425C81"/>
    <a:srgbClr val="5C2577"/>
    <a:srgbClr val="ADA5D0"/>
    <a:srgbClr val="7B1697"/>
    <a:srgbClr val="F5F4FA"/>
    <a:srgbClr val="B75D7E"/>
    <a:srgbClr val="5C2674"/>
    <a:srgbClr val="27456F"/>
    <a:srgbClr val="A89B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384" autoAdjust="0"/>
    <p:restoredTop sz="94602" autoAdjust="0"/>
  </p:normalViewPr>
  <p:slideViewPr>
    <p:cSldViewPr snapToGrid="0" snapToObjects="1">
      <p:cViewPr>
        <p:scale>
          <a:sx n="66" d="100"/>
          <a:sy n="66" d="100"/>
        </p:scale>
        <p:origin x="1672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33" d="100"/>
        <a:sy n="133" d="100"/>
      </p:scale>
      <p:origin x="0" y="0"/>
    </p:cViewPr>
  </p:sorterViewPr>
  <p:notesViewPr>
    <p:cSldViewPr snapToGrid="0" snapToObjects="1">
      <p:cViewPr varScale="1">
        <p:scale>
          <a:sx n="81" d="100"/>
          <a:sy n="81" d="100"/>
        </p:scale>
        <p:origin x="3384" y="192"/>
      </p:cViewPr>
      <p:guideLst/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89C7D1C-C206-4842-9777-D984E4C7E42A}" type="datetimeFigureOut">
              <a:rPr lang="fr-FR" smtClean="0"/>
              <a:t>02/07/2021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E0A3A188-DB67-7441-B24B-E97FCBF50E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671238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69665241-D127-440F-855F-01208AB78F04}" type="datetimeFigureOut">
              <a:rPr lang="fr-FR" smtClean="0"/>
              <a:t>02/07/2021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38EECCC2-9926-4B95-A141-5AC8E3D59A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037375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4E543F-C24D-4252-97FF-9D059ED5E8F2}" type="slidenum">
              <a:rPr lang="fr-FR" altLang="fr-FR" smtClean="0"/>
              <a:pPr/>
              <a:t>2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12235866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4E543F-C24D-4252-97FF-9D059ED5E8F2}" type="slidenum">
              <a:rPr lang="fr-FR" altLang="fr-FR" smtClean="0"/>
              <a:pPr/>
              <a:t>3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4588750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4E543F-C24D-4252-97FF-9D059ED5E8F2}" type="slidenum">
              <a:rPr lang="fr-FR" altLang="fr-FR" smtClean="0"/>
              <a:pPr/>
              <a:t>4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458875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 1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0" y="2059200"/>
            <a:ext cx="9144000" cy="1278000"/>
          </a:xfrm>
        </p:spPr>
        <p:txBody>
          <a:bodyPr anchor="t" anchorCtr="0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030071" y="3602038"/>
            <a:ext cx="3083858" cy="184666"/>
          </a:xfr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None/>
              <a:defRPr sz="12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dirty="0"/>
              <a:t>Modifier le style des sous-titres du masque</a:t>
            </a:r>
          </a:p>
        </p:txBody>
      </p:sp>
      <p:sp>
        <p:nvSpPr>
          <p:cNvPr id="8" name="object 24"/>
          <p:cNvSpPr/>
          <p:nvPr userDrawn="1"/>
        </p:nvSpPr>
        <p:spPr>
          <a:xfrm>
            <a:off x="3551364" y="4174795"/>
            <a:ext cx="2224874" cy="883208"/>
          </a:xfrm>
          <a:prstGeom prst="rect">
            <a:avLst/>
          </a:pr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73651" y="6302948"/>
            <a:ext cx="1207949" cy="173418"/>
          </a:xfrm>
          <a:prstGeom prst="rect">
            <a:avLst/>
          </a:prstGeom>
        </p:spPr>
      </p:pic>
      <p:sp>
        <p:nvSpPr>
          <p:cNvPr id="5" name="Espace réservé du texte 4"/>
          <p:cNvSpPr>
            <a:spLocks noGrp="1"/>
          </p:cNvSpPr>
          <p:nvPr>
            <p:ph type="body" sz="quarter" idx="10" hasCustomPrompt="1"/>
          </p:nvPr>
        </p:nvSpPr>
        <p:spPr>
          <a:xfrm>
            <a:off x="7110413" y="6316753"/>
            <a:ext cx="1726825" cy="138499"/>
          </a:xfrm>
        </p:spPr>
        <p:txBody>
          <a:bodyPr wrap="square">
            <a:spAutoFit/>
          </a:bodyPr>
          <a:lstStyle>
            <a:lvl1pPr algn="r">
              <a:defRPr sz="900" cap="all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fr-FR"/>
              <a:t>MENTION À REMPLIR</a:t>
            </a:r>
          </a:p>
        </p:txBody>
      </p:sp>
      <p:sp>
        <p:nvSpPr>
          <p:cNvPr id="15" name="Sous-titre 2"/>
          <p:cNvSpPr txBox="1">
            <a:spLocks/>
          </p:cNvSpPr>
          <p:nvPr userDrawn="1"/>
        </p:nvSpPr>
        <p:spPr>
          <a:xfrm>
            <a:off x="3030071" y="3800061"/>
            <a:ext cx="3083858" cy="184666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0" indent="0" algn="ctr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None/>
              <a:defRPr sz="15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100000"/>
              </a:lnSpc>
              <a:spcBef>
                <a:spcPts val="1600"/>
              </a:spcBef>
              <a:buFont typeface="Arial" panose="020B0604020202020204" pitchFamily="34" charset="0"/>
              <a:buNone/>
              <a:defRPr sz="1350" b="1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100000"/>
              </a:lnSpc>
              <a:spcBef>
                <a:spcPts val="9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A1A2446-DB42-3C43-B2DB-99DD3C5E0E47}" type="datetime4">
              <a:rPr lang="fr-FR" smtClean="0">
                <a:solidFill>
                  <a:schemeClr val="bg1">
                    <a:lumMod val="50000"/>
                  </a:schemeClr>
                </a:solidFill>
              </a:rPr>
              <a:t>2 juillet 2021</a:t>
            </a:fld>
            <a:endParaRPr lang="fr-FR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22670" y="243498"/>
            <a:ext cx="2525777" cy="918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8817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verture de 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4"/>
          <p:cNvSpPr/>
          <p:nvPr userDrawn="1"/>
        </p:nvSpPr>
        <p:spPr>
          <a:xfrm>
            <a:off x="382133" y="717234"/>
            <a:ext cx="3052454" cy="2507843"/>
          </a:xfrm>
          <a:prstGeom prst="rect">
            <a:avLst/>
          </a:pr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3693138" y="4273200"/>
            <a:ext cx="4841262" cy="304699"/>
          </a:xfrm>
        </p:spPr>
        <p:txBody>
          <a:bodyPr>
            <a:spAutoFit/>
          </a:bodyPr>
          <a:lstStyle>
            <a:lvl1pPr>
              <a:lnSpc>
                <a:spcPct val="110000"/>
              </a:lnSpc>
              <a:spcBef>
                <a:spcPts val="0"/>
              </a:spcBef>
              <a:defRPr sz="1800" b="0" cap="none" baseline="0">
                <a:solidFill>
                  <a:schemeClr val="accent1"/>
                </a:solidFill>
              </a:defRPr>
            </a:lvl1pPr>
            <a:lvl2pPr>
              <a:lnSpc>
                <a:spcPct val="120000"/>
              </a:lnSpc>
              <a:defRPr sz="1400" b="0"/>
            </a:lvl2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851647" y="295835"/>
            <a:ext cx="152400" cy="8426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 hasCustomPrompt="1"/>
          </p:nvPr>
        </p:nvSpPr>
        <p:spPr>
          <a:xfrm>
            <a:off x="2054781" y="1104976"/>
            <a:ext cx="855114" cy="1615827"/>
          </a:xfrm>
        </p:spPr>
        <p:txBody>
          <a:bodyPr wrap="square">
            <a:spAutoFit/>
          </a:bodyPr>
          <a:lstStyle>
            <a:lvl1pPr algn="r">
              <a:defRPr sz="10500" b="1" cap="all" baseline="0">
                <a:solidFill>
                  <a:schemeClr val="bg1"/>
                </a:solidFill>
              </a:defRPr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fr-FR"/>
              <a:t>#</a:t>
            </a:r>
          </a:p>
        </p:txBody>
      </p:sp>
      <p:sp>
        <p:nvSpPr>
          <p:cNvPr id="13" name="object 13"/>
          <p:cNvSpPr/>
          <p:nvPr userDrawn="1"/>
        </p:nvSpPr>
        <p:spPr>
          <a:xfrm>
            <a:off x="1080000" y="6393593"/>
            <a:ext cx="8067675" cy="0"/>
          </a:xfrm>
          <a:custGeom>
            <a:avLst/>
            <a:gdLst/>
            <a:ahLst/>
            <a:cxnLst/>
            <a:rect l="l" t="t" r="r" b="b"/>
            <a:pathLst>
              <a:path w="8067675">
                <a:moveTo>
                  <a:pt x="0" y="0"/>
                </a:moveTo>
                <a:lnTo>
                  <a:pt x="8067593" y="0"/>
                </a:lnTo>
              </a:path>
            </a:pathLst>
          </a:custGeom>
          <a:ln w="6350">
            <a:solidFill>
              <a:schemeClr val="bg1">
                <a:lumMod val="50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672000" y="1213200"/>
            <a:ext cx="4212443" cy="923330"/>
          </a:xfrm>
        </p:spPr>
        <p:txBody>
          <a:bodyPr>
            <a:spAutoFit/>
          </a:bodyPr>
          <a:lstStyle>
            <a:lvl1pPr>
              <a:lnSpc>
                <a:spcPct val="100000"/>
              </a:lnSpc>
              <a:defRPr sz="3000" b="0" cap="all" baseline="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15" name="object 6"/>
          <p:cNvSpPr/>
          <p:nvPr userDrawn="1"/>
        </p:nvSpPr>
        <p:spPr>
          <a:xfrm>
            <a:off x="3693138" y="4048958"/>
            <a:ext cx="430530" cy="72390"/>
          </a:xfrm>
          <a:custGeom>
            <a:avLst/>
            <a:gdLst/>
            <a:ahLst/>
            <a:cxnLst/>
            <a:rect l="l" t="t" r="r" b="b"/>
            <a:pathLst>
              <a:path w="430529" h="72389">
                <a:moveTo>
                  <a:pt x="0" y="71996"/>
                </a:moveTo>
                <a:lnTo>
                  <a:pt x="430402" y="71996"/>
                </a:lnTo>
                <a:lnTo>
                  <a:pt x="430402" y="0"/>
                </a:lnTo>
                <a:lnTo>
                  <a:pt x="0" y="0"/>
                </a:lnTo>
                <a:lnTo>
                  <a:pt x="0" y="71996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/>
              <a:t>TITRE DE LA PRESENTATION </a:t>
            </a:r>
            <a:fld id="{C05C0FAD-3AE0-C74D-AE08-678FCCC9738A}" type="datetime4">
              <a:rPr lang="fr-FR" smtClean="0"/>
              <a:pPr/>
              <a:t>2 juillet 2021</a:t>
            </a:fld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F985FF9-ADA8-465B-B1B8-A5AF16A5E14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0321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7" name="object 13"/>
          <p:cNvSpPr/>
          <p:nvPr userDrawn="1"/>
        </p:nvSpPr>
        <p:spPr>
          <a:xfrm>
            <a:off x="1080000" y="6393593"/>
            <a:ext cx="8067675" cy="0"/>
          </a:xfrm>
          <a:custGeom>
            <a:avLst/>
            <a:gdLst/>
            <a:ahLst/>
            <a:cxnLst/>
            <a:rect l="l" t="t" r="r" b="b"/>
            <a:pathLst>
              <a:path w="8067675">
                <a:moveTo>
                  <a:pt x="0" y="0"/>
                </a:moveTo>
                <a:lnTo>
                  <a:pt x="8067593" y="0"/>
                </a:lnTo>
              </a:path>
            </a:pathLst>
          </a:custGeom>
          <a:ln w="6350">
            <a:solidFill>
              <a:schemeClr val="bg1">
                <a:lumMod val="50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>
          <a:xfrm>
            <a:off x="223838" y="414338"/>
            <a:ext cx="591950" cy="338554"/>
          </a:xfrm>
        </p:spPr>
        <p:txBody>
          <a:bodyPr>
            <a:spAutoFit/>
          </a:bodyPr>
          <a:lstStyle>
            <a:lvl1pPr algn="ctr"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#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/>
          </p:nvPr>
        </p:nvSpPr>
        <p:spPr>
          <a:xfrm>
            <a:off x="1079499" y="1300163"/>
            <a:ext cx="7780543" cy="4357687"/>
          </a:xfrm>
        </p:spPr>
        <p:txBody>
          <a:bodyPr/>
          <a:lstStyle>
            <a:lvl3pPr>
              <a:defRPr>
                <a:solidFill>
                  <a:srgbClr val="ADA5D0"/>
                </a:solidFill>
              </a:defRPr>
            </a:lvl3pPr>
            <a:lvl5pPr>
              <a:defRPr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  <a:p>
            <a:pPr lvl="5"/>
            <a:r>
              <a:rPr lang="fr-FR" dirty="0"/>
              <a:t>Sixième niveau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/>
              <a:t>TITRE DE LA PRESENTATION </a:t>
            </a:r>
            <a:fld id="{C05C0FAD-3AE0-C74D-AE08-678FCCC9738A}" type="datetime4">
              <a:rPr lang="fr-FR" smtClean="0"/>
              <a:pPr/>
              <a:t>2 juillet 2021</a:t>
            </a:fld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F985FF9-ADA8-465B-B1B8-A5AF16A5E14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4814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7" name="object 13"/>
          <p:cNvSpPr/>
          <p:nvPr userDrawn="1"/>
        </p:nvSpPr>
        <p:spPr>
          <a:xfrm>
            <a:off x="1080000" y="6393593"/>
            <a:ext cx="8067675" cy="0"/>
          </a:xfrm>
          <a:custGeom>
            <a:avLst/>
            <a:gdLst/>
            <a:ahLst/>
            <a:cxnLst/>
            <a:rect l="l" t="t" r="r" b="b"/>
            <a:pathLst>
              <a:path w="8067675">
                <a:moveTo>
                  <a:pt x="0" y="0"/>
                </a:moveTo>
                <a:lnTo>
                  <a:pt x="8067593" y="0"/>
                </a:lnTo>
              </a:path>
            </a:pathLst>
          </a:custGeom>
          <a:ln w="6350">
            <a:solidFill>
              <a:schemeClr val="bg1">
                <a:lumMod val="50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>
          <a:xfrm>
            <a:off x="223838" y="414338"/>
            <a:ext cx="591950" cy="338554"/>
          </a:xfrm>
        </p:spPr>
        <p:txBody>
          <a:bodyPr>
            <a:spAutoFit/>
          </a:bodyPr>
          <a:lstStyle>
            <a:lvl1pPr algn="ctr"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#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6"/>
          </p:nvPr>
        </p:nvSpPr>
        <p:spPr>
          <a:xfrm>
            <a:off x="1079499" y="1299600"/>
            <a:ext cx="7262599" cy="708494"/>
          </a:xfrm>
        </p:spPr>
        <p:txBody>
          <a:bodyPr/>
          <a:lstStyle>
            <a:lvl3pPr>
              <a:defRPr>
                <a:solidFill>
                  <a:srgbClr val="ADA5D0"/>
                </a:solidFill>
              </a:defRPr>
            </a:lvl3pPr>
            <a:lvl5pPr>
              <a:defRPr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  <a:p>
            <a:pPr lvl="5"/>
            <a:r>
              <a:rPr lang="fr-FR" dirty="0"/>
              <a:t>Sixième niveau</a:t>
            </a:r>
          </a:p>
        </p:txBody>
      </p:sp>
      <p:sp>
        <p:nvSpPr>
          <p:cNvPr id="11" name="Espace réservé du texte 11"/>
          <p:cNvSpPr>
            <a:spLocks noGrp="1"/>
          </p:cNvSpPr>
          <p:nvPr>
            <p:ph type="body" sz="quarter" idx="15"/>
          </p:nvPr>
        </p:nvSpPr>
        <p:spPr>
          <a:xfrm>
            <a:off x="4921599" y="2280253"/>
            <a:ext cx="3420500" cy="3462486"/>
          </a:xfrm>
        </p:spPr>
        <p:txBody>
          <a:bodyPr/>
          <a:lstStyle>
            <a:lvl3pPr>
              <a:defRPr>
                <a:solidFill>
                  <a:srgbClr val="ADA5D0"/>
                </a:solidFill>
              </a:defRPr>
            </a:lvl3pPr>
            <a:lvl5pPr>
              <a:defRPr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  <a:p>
            <a:pPr lvl="5"/>
            <a:r>
              <a:rPr lang="fr-FR" dirty="0"/>
              <a:t>Sixième niveau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/>
          </p:nvPr>
        </p:nvSpPr>
        <p:spPr>
          <a:xfrm>
            <a:off x="1079500" y="2280253"/>
            <a:ext cx="3420500" cy="3462486"/>
          </a:xfrm>
        </p:spPr>
        <p:txBody>
          <a:bodyPr/>
          <a:lstStyle>
            <a:lvl3pPr>
              <a:defRPr>
                <a:solidFill>
                  <a:srgbClr val="ADA5D0"/>
                </a:solidFill>
              </a:defRPr>
            </a:lvl3pPr>
            <a:lvl5pPr>
              <a:defRPr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  <a:p>
            <a:pPr lvl="5"/>
            <a:r>
              <a:rPr lang="fr-FR" dirty="0"/>
              <a:t>Sixième niveau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fr-FR"/>
              <a:t>TITRE DE LA PRESENTATION </a:t>
            </a:r>
            <a:fld id="{C05C0FAD-3AE0-C74D-AE08-678FCCC9738A}" type="datetime4">
              <a:rPr lang="fr-FR" smtClean="0"/>
              <a:pPr/>
              <a:t>2 juillet 2021</a:t>
            </a:fld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F985FF9-ADA8-465B-B1B8-A5AF16A5E14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7519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gue + Contenu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7" name="object 13"/>
          <p:cNvSpPr/>
          <p:nvPr userDrawn="1"/>
        </p:nvSpPr>
        <p:spPr>
          <a:xfrm>
            <a:off x="1080000" y="6393593"/>
            <a:ext cx="8067675" cy="0"/>
          </a:xfrm>
          <a:custGeom>
            <a:avLst/>
            <a:gdLst/>
            <a:ahLst/>
            <a:cxnLst/>
            <a:rect l="l" t="t" r="r" b="b"/>
            <a:pathLst>
              <a:path w="8067675">
                <a:moveTo>
                  <a:pt x="0" y="0"/>
                </a:moveTo>
                <a:lnTo>
                  <a:pt x="8067593" y="0"/>
                </a:lnTo>
              </a:path>
            </a:pathLst>
          </a:custGeom>
          <a:ln w="6350">
            <a:solidFill>
              <a:schemeClr val="bg1">
                <a:lumMod val="50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>
          <a:xfrm>
            <a:off x="223838" y="414338"/>
            <a:ext cx="591950" cy="338554"/>
          </a:xfrm>
        </p:spPr>
        <p:txBody>
          <a:bodyPr>
            <a:spAutoFit/>
          </a:bodyPr>
          <a:lstStyle>
            <a:lvl1pPr algn="ctr"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#</a:t>
            </a:r>
          </a:p>
        </p:txBody>
      </p:sp>
      <p:sp>
        <p:nvSpPr>
          <p:cNvPr id="11" name="Espace réservé du texte 11"/>
          <p:cNvSpPr>
            <a:spLocks noGrp="1"/>
          </p:cNvSpPr>
          <p:nvPr>
            <p:ph type="body" sz="quarter" idx="15"/>
          </p:nvPr>
        </p:nvSpPr>
        <p:spPr>
          <a:xfrm>
            <a:off x="3671999" y="1281600"/>
            <a:ext cx="5188043" cy="3462486"/>
          </a:xfrm>
        </p:spPr>
        <p:txBody>
          <a:bodyPr/>
          <a:lstStyle>
            <a:lvl3pPr>
              <a:defRPr>
                <a:solidFill>
                  <a:srgbClr val="ADA5D0"/>
                </a:solidFill>
              </a:defRPr>
            </a:lvl3pPr>
            <a:lvl5pPr>
              <a:defRPr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  <a:p>
            <a:pPr lvl="5"/>
            <a:r>
              <a:rPr lang="fr-FR" dirty="0"/>
              <a:t>Sixième niveau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6" hasCustomPrompt="1"/>
          </p:nvPr>
        </p:nvSpPr>
        <p:spPr>
          <a:xfrm>
            <a:off x="1080001" y="1316050"/>
            <a:ext cx="2268820" cy="2352504"/>
          </a:xfrm>
          <a:solidFill>
            <a:srgbClr val="ADA5D0"/>
          </a:solidFill>
        </p:spPr>
        <p:txBody>
          <a:bodyPr lIns="180000" tIns="108000" rIns="180000" bIns="108000" anchor="ctr" anchorCtr="0">
            <a:noAutofit/>
          </a:bodyPr>
          <a:lstStyle>
            <a:lvl1pPr>
              <a:spcBef>
                <a:spcPts val="1800"/>
              </a:spcBef>
              <a:defRPr sz="3600">
                <a:solidFill>
                  <a:schemeClr val="bg1"/>
                </a:solidFill>
              </a:defRPr>
            </a:lvl1pPr>
            <a:lvl2pPr>
              <a:lnSpc>
                <a:spcPct val="80000"/>
              </a:lnSpc>
              <a:spcBef>
                <a:spcPts val="0"/>
              </a:spcBef>
              <a:defRPr sz="1200" b="0" cap="all" baseline="0">
                <a:solidFill>
                  <a:schemeClr val="bg1"/>
                </a:solidFill>
              </a:defRPr>
            </a:lvl2pPr>
            <a:lvl5pPr>
              <a:defRPr/>
            </a:lvl5pPr>
          </a:lstStyle>
          <a:p>
            <a:pPr lvl="0"/>
            <a:r>
              <a:rPr lang="fr-FR"/>
              <a:t>#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/>
          </p:nvPr>
        </p:nvSpPr>
        <p:spPr>
          <a:xfrm>
            <a:off x="1079500" y="3795708"/>
            <a:ext cx="2269321" cy="1529327"/>
          </a:xfrm>
          <a:solidFill>
            <a:srgbClr val="EAEAEA"/>
          </a:solidFill>
        </p:spPr>
        <p:txBody>
          <a:bodyPr lIns="180000" tIns="108000" rIns="180000" bIns="108000" anchor="ctr" anchorCtr="0">
            <a:noAutofit/>
          </a:bodyPr>
          <a:lstStyle>
            <a:lvl1pPr>
              <a:spcBef>
                <a:spcPts val="0"/>
              </a:spcBef>
              <a:defRPr/>
            </a:lvl1pPr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fr-FR"/>
              <a:t>TITRE DE LA PRESENTATION </a:t>
            </a:r>
            <a:fld id="{C05C0FAD-3AE0-C74D-AE08-678FCCC9738A}" type="datetime4">
              <a:rPr lang="fr-FR" smtClean="0"/>
              <a:pPr/>
              <a:t>2 juillet 2021</a:t>
            </a:fld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F985FF9-ADA8-465B-B1B8-A5AF16A5E14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54878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k object 16"/>
          <p:cNvSpPr/>
          <p:nvPr userDrawn="1"/>
        </p:nvSpPr>
        <p:spPr>
          <a:xfrm>
            <a:off x="287339" y="452438"/>
            <a:ext cx="8570210" cy="5942013"/>
          </a:xfrm>
          <a:custGeom>
            <a:avLst/>
            <a:gdLst/>
            <a:ahLst/>
            <a:cxnLst/>
            <a:rect l="l" t="t" r="r" b="b"/>
            <a:pathLst>
              <a:path w="8571865" h="5781675">
                <a:moveTo>
                  <a:pt x="0" y="5781598"/>
                </a:moveTo>
                <a:lnTo>
                  <a:pt x="8571598" y="5781598"/>
                </a:lnTo>
                <a:lnTo>
                  <a:pt x="8571598" y="0"/>
                </a:lnTo>
                <a:lnTo>
                  <a:pt x="0" y="0"/>
                </a:lnTo>
                <a:lnTo>
                  <a:pt x="0" y="5781598"/>
                </a:lnTo>
                <a:close/>
              </a:path>
            </a:pathLst>
          </a:custGeom>
          <a:solidFill>
            <a:srgbClr val="EAEAEA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Grouper 14"/>
          <p:cNvGrpSpPr/>
          <p:nvPr userDrawn="1"/>
        </p:nvGrpSpPr>
        <p:grpSpPr>
          <a:xfrm>
            <a:off x="3673643" y="5888702"/>
            <a:ext cx="880192" cy="271791"/>
            <a:chOff x="3645068" y="5888702"/>
            <a:chExt cx="880192" cy="271791"/>
          </a:xfrm>
        </p:grpSpPr>
        <p:pic>
          <p:nvPicPr>
            <p:cNvPr id="12" name="Image 11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253469" y="5888702"/>
              <a:ext cx="271791" cy="271791"/>
            </a:xfrm>
            <a:prstGeom prst="ellipse">
              <a:avLst/>
            </a:prstGeom>
          </p:spPr>
        </p:pic>
        <p:pic>
          <p:nvPicPr>
            <p:cNvPr id="13" name="Image 12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645068" y="5914873"/>
              <a:ext cx="217871" cy="217871"/>
            </a:xfrm>
            <a:prstGeom prst="ellipse">
              <a:avLst/>
            </a:prstGeom>
          </p:spPr>
        </p:pic>
        <p:pic>
          <p:nvPicPr>
            <p:cNvPr id="14" name="Image 13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969509" y="5913834"/>
              <a:ext cx="218868" cy="218869"/>
            </a:xfrm>
            <a:prstGeom prst="ellipse">
              <a:avLst/>
            </a:prstGeom>
          </p:spPr>
        </p:pic>
      </p:grpSp>
      <p:sp>
        <p:nvSpPr>
          <p:cNvPr id="3" name="Espace réservé du texte 2"/>
          <p:cNvSpPr>
            <a:spLocks noGrp="1"/>
          </p:cNvSpPr>
          <p:nvPr>
            <p:ph type="body" sz="quarter" idx="10"/>
          </p:nvPr>
        </p:nvSpPr>
        <p:spPr>
          <a:xfrm>
            <a:off x="3665304" y="1281446"/>
            <a:ext cx="2726690" cy="553998"/>
          </a:xfrm>
        </p:spPr>
        <p:txBody>
          <a:bodyPr>
            <a:spAutoFit/>
          </a:bodyPr>
          <a:lstStyle>
            <a:lvl1pPr>
              <a:defRPr sz="1400" b="1" cap="all" baseline="0">
                <a:solidFill>
                  <a:schemeClr val="tx2"/>
                </a:solidFill>
              </a:defRPr>
            </a:lvl1pPr>
            <a:lvl2pPr>
              <a:defRPr sz="1200" b="0" cap="none">
                <a:solidFill>
                  <a:schemeClr val="tx1"/>
                </a:solidFill>
              </a:defRPr>
            </a:lvl2pPr>
            <a:lvl3pPr>
              <a:defRPr sz="1200" b="0" cap="none">
                <a:solidFill>
                  <a:schemeClr val="tx1"/>
                </a:solidFill>
              </a:defRPr>
            </a:lvl3pPr>
          </a:lstStyle>
          <a:p>
            <a:pPr lvl="0"/>
            <a:r>
              <a:rPr lang="fr-FR"/>
              <a:t>Modifier les styles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6" name="Espace réservé du texte 2"/>
          <p:cNvSpPr>
            <a:spLocks noGrp="1"/>
          </p:cNvSpPr>
          <p:nvPr>
            <p:ph type="body" sz="quarter" idx="11"/>
          </p:nvPr>
        </p:nvSpPr>
        <p:spPr>
          <a:xfrm>
            <a:off x="3665304" y="4589351"/>
            <a:ext cx="2726690" cy="553998"/>
          </a:xfrm>
        </p:spPr>
        <p:txBody>
          <a:bodyPr>
            <a:spAutoFit/>
          </a:bodyPr>
          <a:lstStyle>
            <a:lvl1pPr>
              <a:defRPr sz="1400" b="1" cap="all" baseline="0">
                <a:solidFill>
                  <a:schemeClr val="tx2"/>
                </a:solidFill>
              </a:defRPr>
            </a:lvl1pPr>
            <a:lvl2pPr>
              <a:defRPr sz="1200" b="0" cap="none">
                <a:solidFill>
                  <a:schemeClr val="tx1"/>
                </a:solidFill>
              </a:defRPr>
            </a:lvl2pPr>
            <a:lvl3pPr>
              <a:defRPr sz="1200" b="0" cap="none">
                <a:solidFill>
                  <a:schemeClr val="tx1"/>
                </a:solidFill>
              </a:defRPr>
            </a:lvl3pPr>
          </a:lstStyle>
          <a:p>
            <a:pPr lvl="0"/>
            <a:r>
              <a:rPr lang="fr-FR"/>
              <a:t>Modifier les styles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4" name="ZoneTexte 3"/>
          <p:cNvSpPr txBox="1"/>
          <p:nvPr userDrawn="1"/>
        </p:nvSpPr>
        <p:spPr>
          <a:xfrm>
            <a:off x="1067300" y="1213646"/>
            <a:ext cx="2250141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3200" b="1">
                <a:solidFill>
                  <a:schemeClr val="bg1"/>
                </a:solidFill>
              </a:rPr>
              <a:t>CONTACT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/>
              <a:t>TITRE DE LA PRESENTATION </a:t>
            </a:r>
            <a:fld id="{C05C0FAD-3AE0-C74D-AE08-678FCCC9738A}" type="datetime4">
              <a:rPr lang="fr-FR" smtClean="0"/>
              <a:pPr/>
              <a:t>2 juillet 2021</a:t>
            </a:fld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F985FF9-ADA8-465B-B1B8-A5AF16A5E14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7242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defRPr/>
            </a:lvl1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4" name="Espace réservé de la date 3"/>
          <p:cNvSpPr>
            <a:spLocks noGrp="1" noChangeArrowheads="1"/>
          </p:cNvSpPr>
          <p:nvPr>
            <p:ph type="dt" sz="half" idx="10"/>
          </p:nvPr>
        </p:nvSpPr>
        <p:spPr>
          <a:xfrm>
            <a:off x="1347715" y="6524769"/>
            <a:ext cx="767122" cy="12311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D4A6ABA0-69E1-413F-8163-9A3AD64C9874}" type="datetime4">
              <a:rPr lang="fr-FR" altLang="fr-FR">
                <a:solidFill>
                  <a:prstClr val="black"/>
                </a:solidFill>
              </a:rPr>
              <a:pPr/>
              <a:t>2 juillet 2021</a:t>
            </a:fld>
            <a:endParaRPr altLang="fr-FR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E1564E-73E6-47A7-BC97-7D60F78144EA}" type="slidenum">
              <a:rPr lang="fr-FR" altLang="fr-FR">
                <a:solidFill>
                  <a:srgbClr val="581D74"/>
                </a:solidFill>
              </a:rPr>
              <a:pPr/>
              <a:t>‹N°›</a:t>
            </a:fld>
            <a:endParaRPr lang="fr-FR" altLang="fr-FR" dirty="0">
              <a:solidFill>
                <a:srgbClr val="581D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703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uvertu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2970000" y="2167200"/>
            <a:ext cx="3772545" cy="861774"/>
          </a:xfrm>
        </p:spPr>
        <p:txBody>
          <a:bodyPr anchor="t" anchorCtr="0">
            <a:spAutoFit/>
          </a:bodyPr>
          <a:lstStyle>
            <a:lvl1pPr algn="l">
              <a:lnSpc>
                <a:spcPct val="100000"/>
              </a:lnSpc>
              <a:defRPr sz="2800" b="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030071" y="4302001"/>
            <a:ext cx="3083858" cy="400110"/>
          </a:xfrm>
        </p:spPr>
        <p:txBody>
          <a:bodyPr>
            <a:spAutoFit/>
          </a:bodyPr>
          <a:lstStyle>
            <a:lvl1pPr marL="0" indent="0" algn="l">
              <a:spcBef>
                <a:spcPts val="0"/>
              </a:spcBef>
              <a:buNone/>
              <a:defRPr sz="13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70679" y="6302948"/>
            <a:ext cx="1207949" cy="173418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294936">
            <a:off x="-453096" y="2112231"/>
            <a:ext cx="3835157" cy="2005922"/>
          </a:xfrm>
          <a:prstGeom prst="rect">
            <a:avLst/>
          </a:prstGeom>
        </p:spPr>
      </p:pic>
      <p:sp>
        <p:nvSpPr>
          <p:cNvPr id="13" name="Espace réservé du texte 4"/>
          <p:cNvSpPr>
            <a:spLocks noGrp="1"/>
          </p:cNvSpPr>
          <p:nvPr>
            <p:ph type="body" sz="quarter" idx="11" hasCustomPrompt="1"/>
          </p:nvPr>
        </p:nvSpPr>
        <p:spPr>
          <a:xfrm>
            <a:off x="7110414" y="6316755"/>
            <a:ext cx="1726825" cy="138499"/>
          </a:xfrm>
          <a:ln>
            <a:noFill/>
          </a:ln>
        </p:spPr>
        <p:txBody>
          <a:bodyPr wrap="square">
            <a:spAutoFit/>
          </a:bodyPr>
          <a:lstStyle>
            <a:lvl1pPr algn="r">
              <a:defRPr sz="900" cap="all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fr-FR" dirty="0"/>
              <a:t>BPCE ASSURANCES</a:t>
            </a:r>
          </a:p>
        </p:txBody>
      </p:sp>
      <p:pic>
        <p:nvPicPr>
          <p:cNvPr id="8" name="Picture 4" descr="D:\BLOC MARQUES\JPG\BB_Q_NATIXIS_ASSURANCES_10CM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853" y="302905"/>
            <a:ext cx="2674951" cy="102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3617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080000" y="414000"/>
            <a:ext cx="7780043" cy="608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80000" y="1306800"/>
            <a:ext cx="7780043" cy="435133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  <a:p>
            <a:pPr lvl="5"/>
            <a:r>
              <a:rPr lang="fr-FR" dirty="0"/>
              <a:t>Sixième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342800" y="6524769"/>
            <a:ext cx="4320000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800" b="0" cap="all" baseline="0">
                <a:solidFill>
                  <a:srgbClr val="7F7F7F"/>
                </a:solidFill>
              </a:defRPr>
            </a:lvl1pPr>
          </a:lstStyle>
          <a:p>
            <a:r>
              <a:rPr lang="fr-FR"/>
              <a:t>TITRE DE LA PRESENTATION </a:t>
            </a:r>
            <a:fld id="{C05C0FAD-3AE0-C74D-AE08-678FCCC9738A}" type="datetime4">
              <a:rPr lang="fr-FR" smtClean="0"/>
              <a:pPr/>
              <a:t>2 juillet 2021</a:t>
            </a:fld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80000" y="6524769"/>
            <a:ext cx="190800" cy="123111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lvl1pPr algn="l">
              <a:defRPr sz="800" b="1" cap="all" baseline="0">
                <a:solidFill>
                  <a:schemeClr val="tx2"/>
                </a:solidFill>
              </a:defRPr>
            </a:lvl1pPr>
          </a:lstStyle>
          <a:p>
            <a:fld id="{4F985FF9-ADA8-465B-B1B8-A5AF16A5E14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object 13"/>
          <p:cNvSpPr/>
          <p:nvPr userDrawn="1"/>
        </p:nvSpPr>
        <p:spPr>
          <a:xfrm rot="16200000">
            <a:off x="817179" y="564279"/>
            <a:ext cx="525642" cy="262621"/>
          </a:xfrm>
          <a:custGeom>
            <a:avLst/>
            <a:gdLst/>
            <a:ahLst/>
            <a:cxnLst/>
            <a:rect l="l" t="t" r="r" b="b"/>
            <a:pathLst>
              <a:path w="8067675">
                <a:moveTo>
                  <a:pt x="0" y="0"/>
                </a:moveTo>
                <a:lnTo>
                  <a:pt x="8067593" y="0"/>
                </a:lnTo>
              </a:path>
            </a:pathLst>
          </a:custGeom>
          <a:ln w="6350">
            <a:solidFill>
              <a:schemeClr val="bg1">
                <a:lumMod val="50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7495" y="6379921"/>
            <a:ext cx="1241998" cy="451740"/>
          </a:xfrm>
          <a:prstGeom prst="rect">
            <a:avLst/>
          </a:prstGeom>
        </p:spPr>
      </p:pic>
      <p:sp>
        <p:nvSpPr>
          <p:cNvPr id="4" name="MSIPCMContentMarking" descr="{&quot;HashCode&quot;:-929196920,&quot;Placement&quot;:&quot;Footer&quot;}">
            <a:extLst>
              <a:ext uri="{FF2B5EF4-FFF2-40B4-BE49-F238E27FC236}">
                <a16:creationId xmlns:a16="http://schemas.microsoft.com/office/drawing/2014/main" id="{5407ED2C-3750-46ED-A446-FC759B335E27}"/>
              </a:ext>
            </a:extLst>
          </p:cNvPr>
          <p:cNvSpPr txBox="1"/>
          <p:nvPr userDrawn="1"/>
        </p:nvSpPr>
        <p:spPr>
          <a:xfrm>
            <a:off x="0" y="6749469"/>
            <a:ext cx="212491" cy="10853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fr-FR" sz="100">
                <a:solidFill>
                  <a:srgbClr val="FFFFFF"/>
                </a:solidFill>
                <a:latin typeface="Calibri" panose="020F0502020204030204" pitchFamily="34" charset="0"/>
              </a:rPr>
              <a:t>C2 - Internal Natixis</a:t>
            </a:r>
            <a:endParaRPr lang="fr-FR" sz="1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928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5" r:id="rId3"/>
    <p:sldLayoutId id="2147483659" r:id="rId4"/>
    <p:sldLayoutId id="2147483660" r:id="rId5"/>
    <p:sldLayoutId id="2147483675" r:id="rId6"/>
    <p:sldLayoutId id="2147483780" r:id="rId7"/>
    <p:sldLayoutId id="2147483781" r:id="rId8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2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None/>
        <a:defRPr sz="16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0" indent="0" algn="l" defTabSz="6858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None/>
        <a:defRPr sz="1700" b="1" kern="1200">
          <a:solidFill>
            <a:schemeClr val="accent1"/>
          </a:solidFill>
          <a:latin typeface="+mn-lt"/>
          <a:ea typeface="+mn-ea"/>
          <a:cs typeface="+mn-cs"/>
        </a:defRPr>
      </a:lvl2pPr>
      <a:lvl3pPr marL="0" indent="0" algn="l" defTabSz="685800" rtl="0" eaLnBrk="1" latinLnBrk="0" hangingPunct="1">
        <a:lnSpc>
          <a:spcPct val="100000"/>
        </a:lnSpc>
        <a:spcBef>
          <a:spcPts val="1600"/>
        </a:spcBef>
        <a:buFont typeface="Arial" panose="020B0604020202020204" pitchFamily="34" charset="0"/>
        <a:buNone/>
        <a:defRPr sz="1400" b="1" kern="1200" cap="all" baseline="0">
          <a:solidFill>
            <a:srgbClr val="ADA5D0"/>
          </a:solidFill>
          <a:latin typeface="+mn-lt"/>
          <a:ea typeface="+mn-ea"/>
          <a:cs typeface="+mn-cs"/>
        </a:defRPr>
      </a:lvl3pPr>
      <a:lvl4pPr marL="0" indent="0" algn="l" defTabSz="6858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450000" indent="-180000" algn="l" defTabSz="685800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3" panose="05040102010807070707" pitchFamily="18" charset="2"/>
        <a:buChar char="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583200" indent="-129600" algn="l" defTabSz="685800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19" userDrawn="1">
          <p15:clr>
            <a:srgbClr val="F26B43"/>
          </p15:clr>
        </p15:guide>
        <p15:guide id="2" pos="678" userDrawn="1">
          <p15:clr>
            <a:srgbClr val="F26B43"/>
          </p15:clr>
        </p15:guide>
        <p15:guide id="3" pos="5585" userDrawn="1">
          <p15:clr>
            <a:srgbClr val="F26B43"/>
          </p15:clr>
        </p15:guide>
        <p15:guide id="5" orient="horz" pos="417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jpeg"/><Relationship Id="rId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14.jpeg"/><Relationship Id="rId3" Type="http://schemas.openxmlformats.org/officeDocument/2006/relationships/image" Target="../media/image16.png"/><Relationship Id="rId7" Type="http://schemas.openxmlformats.org/officeDocument/2006/relationships/image" Target="../media/image19.png"/><Relationship Id="rId12" Type="http://schemas.openxmlformats.org/officeDocument/2006/relationships/image" Target="../media/image2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11" Type="http://schemas.openxmlformats.org/officeDocument/2006/relationships/image" Target="../media/image1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2.png"/><Relationship Id="rId9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12.png"/><Relationship Id="rId3" Type="http://schemas.openxmlformats.org/officeDocument/2006/relationships/image" Target="../media/image13.png"/><Relationship Id="rId7" Type="http://schemas.openxmlformats.org/officeDocument/2006/relationships/image" Target="../media/image19.png"/><Relationship Id="rId12" Type="http://schemas.openxmlformats.org/officeDocument/2006/relationships/image" Target="../media/image1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915815" y="1664804"/>
            <a:ext cx="6032876" cy="2154436"/>
          </a:xfrm>
        </p:spPr>
        <p:txBody>
          <a:bodyPr/>
          <a:lstStyle/>
          <a:p>
            <a:r>
              <a:rPr lang="fr-FR" dirty="0"/>
              <a:t>Selfcare Client Caisse d’Epargne</a:t>
            </a:r>
            <a:br>
              <a:rPr lang="fr-FR" dirty="0"/>
            </a:br>
            <a:br>
              <a:rPr lang="fr-FR" dirty="0"/>
            </a:br>
            <a:r>
              <a:rPr lang="fr-FR" dirty="0"/>
              <a:t>Panorama des fonctionnalités </a:t>
            </a:r>
            <a:br>
              <a:rPr lang="fr-FR" dirty="0"/>
            </a:br>
            <a:br>
              <a:rPr lang="fr-FR" dirty="0"/>
            </a:br>
            <a:r>
              <a:rPr lang="fr-FR" dirty="0"/>
              <a:t>Point de situation au 01 juillet 2021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030070" y="4670576"/>
            <a:ext cx="3501341" cy="861774"/>
          </a:xfrm>
        </p:spPr>
        <p:txBody>
          <a:bodyPr/>
          <a:lstStyle/>
          <a:p>
            <a:r>
              <a:rPr lang="fr-FR" sz="1400" dirty="0"/>
              <a:t>Direction Innovation et Expérience Client</a:t>
            </a:r>
          </a:p>
          <a:p>
            <a:r>
              <a:rPr lang="fr-FR" sz="1400" dirty="0"/>
              <a:t>Juillet 2021</a:t>
            </a:r>
          </a:p>
          <a:p>
            <a:endParaRPr lang="fr-FR" sz="1400" dirty="0"/>
          </a:p>
          <a:p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501726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E1564E-73E6-47A7-BC97-7D60F78144EA}" type="slidenum">
              <a:rPr kumimoji="0" lang="fr-FR" altLang="fr-FR" sz="800" b="1" i="0" u="none" strike="noStrike" kern="1200" cap="all" spc="0" normalizeH="0" baseline="0" noProof="0" smtClean="0">
                <a:ln>
                  <a:noFill/>
                </a:ln>
                <a:solidFill>
                  <a:srgbClr val="581D7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altLang="fr-FR" sz="800" b="1" i="0" u="none" strike="noStrike" kern="1200" cap="all" spc="0" normalizeH="0" baseline="0" noProof="0" dirty="0">
              <a:ln>
                <a:noFill/>
              </a:ln>
              <a:solidFill>
                <a:srgbClr val="581D74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438216" y="970655"/>
            <a:ext cx="12030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chemeClr val="bg1">
                    <a:lumMod val="50000"/>
                  </a:schemeClr>
                </a:solidFill>
              </a:rPr>
              <a:t>HABITATION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9889" y="1272673"/>
            <a:ext cx="280255" cy="280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Rectangle 21"/>
          <p:cNvSpPr/>
          <p:nvPr/>
        </p:nvSpPr>
        <p:spPr>
          <a:xfrm>
            <a:off x="29028" y="1570775"/>
            <a:ext cx="4320000" cy="19163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6" name="ZoneTexte 55"/>
          <p:cNvSpPr txBox="1"/>
          <p:nvPr/>
        </p:nvSpPr>
        <p:spPr>
          <a:xfrm>
            <a:off x="2629021" y="2301965"/>
            <a:ext cx="89893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/>
              <a:t>Site mobile CE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9027" y="1570776"/>
            <a:ext cx="791999" cy="191634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/>
          </a:p>
        </p:txBody>
      </p:sp>
      <p:sp>
        <p:nvSpPr>
          <p:cNvPr id="61" name="ZoneTexte 60"/>
          <p:cNvSpPr txBox="1"/>
          <p:nvPr/>
        </p:nvSpPr>
        <p:spPr>
          <a:xfrm>
            <a:off x="29027" y="1570776"/>
            <a:ext cx="791999" cy="966317"/>
          </a:xfrm>
          <a:prstGeom prst="rect">
            <a:avLst/>
          </a:prstGeom>
          <a:solidFill>
            <a:schemeClr val="tx2"/>
          </a:solidFill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fr-FR" sz="1000" b="1" dirty="0">
                <a:solidFill>
                  <a:schemeClr val="bg1"/>
                </a:solidFill>
              </a:rPr>
              <a:t>Fiche produit</a:t>
            </a:r>
          </a:p>
        </p:txBody>
      </p:sp>
      <p:cxnSp>
        <p:nvCxnSpPr>
          <p:cNvPr id="46" name="Connecteur droit 45"/>
          <p:cNvCxnSpPr>
            <a:cxnSpLocks/>
            <a:endCxn id="22" idx="3"/>
          </p:cNvCxnSpPr>
          <p:nvPr/>
        </p:nvCxnSpPr>
        <p:spPr>
          <a:xfrm>
            <a:off x="803188" y="2518466"/>
            <a:ext cx="3545840" cy="10481"/>
          </a:xfrm>
          <a:prstGeom prst="line">
            <a:avLst/>
          </a:prstGeom>
          <a:ln w="1905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Connecteur droit 259"/>
          <p:cNvCxnSpPr/>
          <p:nvPr/>
        </p:nvCxnSpPr>
        <p:spPr>
          <a:xfrm flipV="1">
            <a:off x="29027" y="2519865"/>
            <a:ext cx="792000" cy="2394"/>
          </a:xfrm>
          <a:prstGeom prst="line">
            <a:avLst/>
          </a:prstGeom>
          <a:ln w="19050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" name="Rectangle 307"/>
          <p:cNvSpPr/>
          <p:nvPr/>
        </p:nvSpPr>
        <p:spPr>
          <a:xfrm>
            <a:off x="47393" y="3604125"/>
            <a:ext cx="4320000" cy="17573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22" name="Rectangle 321"/>
          <p:cNvSpPr/>
          <p:nvPr/>
        </p:nvSpPr>
        <p:spPr>
          <a:xfrm>
            <a:off x="29027" y="3613101"/>
            <a:ext cx="791999" cy="1764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/>
          </a:p>
        </p:txBody>
      </p:sp>
      <p:sp>
        <p:nvSpPr>
          <p:cNvPr id="323" name="ZoneTexte 322"/>
          <p:cNvSpPr txBox="1"/>
          <p:nvPr/>
        </p:nvSpPr>
        <p:spPr>
          <a:xfrm>
            <a:off x="29027" y="3620851"/>
            <a:ext cx="791999" cy="769989"/>
          </a:xfrm>
          <a:prstGeom prst="rect">
            <a:avLst/>
          </a:prstGeom>
          <a:noFill/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fr-FR" sz="1000" b="1" dirty="0">
                <a:solidFill>
                  <a:schemeClr val="bg1"/>
                </a:solidFill>
              </a:rPr>
              <a:t>Simulation</a:t>
            </a:r>
          </a:p>
          <a:p>
            <a:pPr algn="ctr"/>
            <a:r>
              <a:rPr lang="fr-FR" sz="1000" b="1" dirty="0">
                <a:solidFill>
                  <a:schemeClr val="bg1"/>
                </a:solidFill>
              </a:rPr>
              <a:t>détaillée</a:t>
            </a:r>
          </a:p>
        </p:txBody>
      </p:sp>
      <p:sp>
        <p:nvSpPr>
          <p:cNvPr id="339" name="ZoneTexte 338"/>
          <p:cNvSpPr txBox="1"/>
          <p:nvPr/>
        </p:nvSpPr>
        <p:spPr>
          <a:xfrm>
            <a:off x="29028" y="4352161"/>
            <a:ext cx="791999" cy="1017320"/>
          </a:xfrm>
          <a:prstGeom prst="rect">
            <a:avLst/>
          </a:prstGeom>
          <a:noFill/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fr-FR" sz="1000" b="1" dirty="0">
                <a:solidFill>
                  <a:schemeClr val="bg1"/>
                </a:solidFill>
              </a:rPr>
              <a:t>Souscription</a:t>
            </a:r>
          </a:p>
        </p:txBody>
      </p:sp>
      <p:cxnSp>
        <p:nvCxnSpPr>
          <p:cNvPr id="340" name="Connecteur droit 339"/>
          <p:cNvCxnSpPr>
            <a:cxnSpLocks/>
          </p:cNvCxnSpPr>
          <p:nvPr/>
        </p:nvCxnSpPr>
        <p:spPr>
          <a:xfrm flipV="1">
            <a:off x="803188" y="4336549"/>
            <a:ext cx="3555633" cy="15019"/>
          </a:xfrm>
          <a:prstGeom prst="line">
            <a:avLst/>
          </a:prstGeom>
          <a:ln w="19050">
            <a:solidFill>
              <a:schemeClr val="accent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Connecteur droit 340"/>
          <p:cNvCxnSpPr/>
          <p:nvPr/>
        </p:nvCxnSpPr>
        <p:spPr>
          <a:xfrm flipV="1">
            <a:off x="29027" y="4345218"/>
            <a:ext cx="792000" cy="2394"/>
          </a:xfrm>
          <a:prstGeom prst="line">
            <a:avLst/>
          </a:prstGeom>
          <a:ln w="19050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ZoneTexte 139"/>
          <p:cNvSpPr txBox="1"/>
          <p:nvPr/>
        </p:nvSpPr>
        <p:spPr>
          <a:xfrm>
            <a:off x="29028" y="2533964"/>
            <a:ext cx="791998" cy="953154"/>
          </a:xfrm>
          <a:prstGeom prst="rect">
            <a:avLst/>
          </a:prstGeom>
          <a:solidFill>
            <a:schemeClr val="tx2"/>
          </a:solidFill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fr-FR" sz="1000" b="1" dirty="0">
                <a:solidFill>
                  <a:schemeClr val="bg1"/>
                </a:solidFill>
              </a:rPr>
              <a:t>Simulation</a:t>
            </a:r>
          </a:p>
          <a:p>
            <a:pPr algn="ctr"/>
            <a:r>
              <a:rPr lang="fr-FR" sz="1000" b="1" dirty="0">
                <a:solidFill>
                  <a:schemeClr val="bg1"/>
                </a:solidFill>
              </a:rPr>
              <a:t>Tarif </a:t>
            </a:r>
            <a:br>
              <a:rPr lang="fr-FR" sz="1000" b="1" dirty="0">
                <a:solidFill>
                  <a:schemeClr val="bg1"/>
                </a:solidFill>
              </a:rPr>
            </a:br>
            <a:r>
              <a:rPr lang="fr-FR" sz="1000" b="1" dirty="0">
                <a:solidFill>
                  <a:schemeClr val="bg1"/>
                </a:solidFill>
              </a:rPr>
              <a:t>express</a:t>
            </a:r>
          </a:p>
        </p:txBody>
      </p:sp>
      <p:sp>
        <p:nvSpPr>
          <p:cNvPr id="132" name="Pentagone 131"/>
          <p:cNvSpPr/>
          <p:nvPr/>
        </p:nvSpPr>
        <p:spPr>
          <a:xfrm>
            <a:off x="1495713" y="1629628"/>
            <a:ext cx="155249" cy="307285"/>
          </a:xfrm>
          <a:prstGeom prst="homePlat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Pentagone 132"/>
          <p:cNvSpPr/>
          <p:nvPr/>
        </p:nvSpPr>
        <p:spPr>
          <a:xfrm>
            <a:off x="1495713" y="2142747"/>
            <a:ext cx="155249" cy="307285"/>
          </a:xfrm>
          <a:prstGeom prst="homePlat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4" name="Rectangle 263"/>
          <p:cNvSpPr/>
          <p:nvPr/>
        </p:nvSpPr>
        <p:spPr>
          <a:xfrm>
            <a:off x="38821" y="5508060"/>
            <a:ext cx="4320000" cy="7614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88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2858521" y="5801183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6" name="Pentagone 445"/>
          <p:cNvSpPr/>
          <p:nvPr/>
        </p:nvSpPr>
        <p:spPr>
          <a:xfrm>
            <a:off x="1537908" y="5539796"/>
            <a:ext cx="131417" cy="660425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7" name="ZoneTexte 466"/>
          <p:cNvSpPr txBox="1"/>
          <p:nvPr/>
        </p:nvSpPr>
        <p:spPr>
          <a:xfrm>
            <a:off x="2590267" y="1802503"/>
            <a:ext cx="8989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/>
              <a:t>Portail commercial CE</a:t>
            </a:r>
          </a:p>
        </p:txBody>
      </p:sp>
      <p:pic>
        <p:nvPicPr>
          <p:cNvPr id="468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2885641" y="1617441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2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2908316" y="2134012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0" name="Pentagone 309"/>
          <p:cNvSpPr/>
          <p:nvPr/>
        </p:nvSpPr>
        <p:spPr>
          <a:xfrm>
            <a:off x="1519543" y="4551226"/>
            <a:ext cx="131417" cy="660425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1" name="Pentagone 310"/>
          <p:cNvSpPr/>
          <p:nvPr/>
        </p:nvSpPr>
        <p:spPr>
          <a:xfrm>
            <a:off x="1511732" y="3654032"/>
            <a:ext cx="131417" cy="660425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3" name="Pentagone 312"/>
          <p:cNvSpPr/>
          <p:nvPr/>
        </p:nvSpPr>
        <p:spPr>
          <a:xfrm>
            <a:off x="1511731" y="2659978"/>
            <a:ext cx="131417" cy="660425"/>
          </a:xfrm>
          <a:prstGeom prst="homePlat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14" name="Connecteur droit 313"/>
          <p:cNvCxnSpPr>
            <a:cxnSpLocks/>
          </p:cNvCxnSpPr>
          <p:nvPr/>
        </p:nvCxnSpPr>
        <p:spPr>
          <a:xfrm>
            <a:off x="1694481" y="2093540"/>
            <a:ext cx="2654547" cy="0"/>
          </a:xfrm>
          <a:prstGeom prst="line">
            <a:avLst/>
          </a:prstGeom>
          <a:ln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ZoneTexte 75">
            <a:extLst>
              <a:ext uri="{FF2B5EF4-FFF2-40B4-BE49-F238E27FC236}">
                <a16:creationId xmlns:a16="http://schemas.microsoft.com/office/drawing/2014/main" id="{E28F5FC2-F245-42BF-B73D-612E7F295C46}"/>
              </a:ext>
            </a:extLst>
          </p:cNvPr>
          <p:cNvSpPr txBox="1"/>
          <p:nvPr/>
        </p:nvSpPr>
        <p:spPr>
          <a:xfrm>
            <a:off x="38822" y="5492448"/>
            <a:ext cx="801891" cy="759852"/>
          </a:xfrm>
          <a:prstGeom prst="rect">
            <a:avLst/>
          </a:prstGeom>
          <a:solidFill>
            <a:schemeClr val="accent1"/>
          </a:solidFill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fr-FR" sz="1000" b="1" dirty="0">
                <a:solidFill>
                  <a:schemeClr val="bg1"/>
                </a:solidFill>
              </a:rPr>
              <a:t>Consultation contrat </a:t>
            </a:r>
            <a:r>
              <a:rPr lang="fr-FR" sz="800" dirty="0">
                <a:solidFill>
                  <a:schemeClr val="bg1"/>
                </a:solidFill>
              </a:rPr>
              <a:t>Remontée sur l’Espace assurance</a:t>
            </a:r>
          </a:p>
        </p:txBody>
      </p:sp>
      <p:pic>
        <p:nvPicPr>
          <p:cNvPr id="77" name="Picture 11" descr="C:\Users\A9942152\Desktop\thumb-stock-illustration-computer-monitor-laptop-tablet-mobile-phone-electronic-gadgets-vector-icon-design-image.jpg">
            <a:extLst>
              <a:ext uri="{FF2B5EF4-FFF2-40B4-BE49-F238E27FC236}">
                <a16:creationId xmlns:a16="http://schemas.microsoft.com/office/drawing/2014/main" id="{9CB4D890-501D-4FD7-90B2-29E68A4B03F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35" t="12974" r="4974" b="46867"/>
          <a:stretch/>
        </p:blipFill>
        <p:spPr bwMode="auto">
          <a:xfrm>
            <a:off x="939577" y="1652011"/>
            <a:ext cx="398322" cy="318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11" descr="C:\Users\A9942152\Desktop\thumb-stock-illustration-computer-monitor-laptop-tablet-mobile-phone-electronic-gadgets-vector-icon-design-image.jpg">
            <a:extLst>
              <a:ext uri="{FF2B5EF4-FFF2-40B4-BE49-F238E27FC236}">
                <a16:creationId xmlns:a16="http://schemas.microsoft.com/office/drawing/2014/main" id="{9732DBAF-D9AE-424C-BA77-6F708DDA783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9112" r="31053" b="6333"/>
          <a:stretch/>
        </p:blipFill>
        <p:spPr bwMode="auto">
          <a:xfrm>
            <a:off x="1080799" y="2182999"/>
            <a:ext cx="124170" cy="226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11" descr="C:\Users\A9942152\Desktop\thumb-stock-illustration-computer-monitor-laptop-tablet-mobile-phone-electronic-gadgets-vector-icon-design-image.jpg">
            <a:extLst>
              <a:ext uri="{FF2B5EF4-FFF2-40B4-BE49-F238E27FC236}">
                <a16:creationId xmlns:a16="http://schemas.microsoft.com/office/drawing/2014/main" id="{5F168152-7C46-44DD-8888-5588D6E8F4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35" t="12974" r="4974" b="46867"/>
          <a:stretch/>
        </p:blipFill>
        <p:spPr bwMode="auto">
          <a:xfrm>
            <a:off x="939577" y="2680711"/>
            <a:ext cx="398322" cy="318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" name="Picture 11" descr="C:\Users\A9942152\Desktop\thumb-stock-illustration-computer-monitor-laptop-tablet-mobile-phone-electronic-gadgets-vector-icon-design-image.jpg">
            <a:extLst>
              <a:ext uri="{FF2B5EF4-FFF2-40B4-BE49-F238E27FC236}">
                <a16:creationId xmlns:a16="http://schemas.microsoft.com/office/drawing/2014/main" id="{77812C33-DE78-4201-B7B6-D128C8DBF78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9112" r="31053" b="6333"/>
          <a:stretch/>
        </p:blipFill>
        <p:spPr bwMode="auto">
          <a:xfrm>
            <a:off x="1080799" y="3049774"/>
            <a:ext cx="124170" cy="226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" name="Picture 11" descr="C:\Users\A9942152\Desktop\thumb-stock-illustration-computer-monitor-laptop-tablet-mobile-phone-electronic-gadgets-vector-icon-design-image.jpg">
            <a:extLst>
              <a:ext uri="{FF2B5EF4-FFF2-40B4-BE49-F238E27FC236}">
                <a16:creationId xmlns:a16="http://schemas.microsoft.com/office/drawing/2014/main" id="{225A3049-C213-41C0-B2F2-60C3B7CBC4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35" t="12974" r="4974" b="46867"/>
          <a:stretch/>
        </p:blipFill>
        <p:spPr bwMode="auto">
          <a:xfrm>
            <a:off x="939577" y="3680836"/>
            <a:ext cx="398322" cy="318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" name="Picture 11" descr="C:\Users\A9942152\Desktop\thumb-stock-illustration-computer-monitor-laptop-tablet-mobile-phone-electronic-gadgets-vector-icon-design-image.jpg">
            <a:extLst>
              <a:ext uri="{FF2B5EF4-FFF2-40B4-BE49-F238E27FC236}">
                <a16:creationId xmlns:a16="http://schemas.microsoft.com/office/drawing/2014/main" id="{234FAABC-937C-4B17-A6C0-E5892AB7CD8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9112" r="31053" b="6333"/>
          <a:stretch/>
        </p:blipFill>
        <p:spPr bwMode="auto">
          <a:xfrm>
            <a:off x="1080799" y="4049899"/>
            <a:ext cx="124170" cy="226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6" name="Picture 11" descr="C:\Users\A9942152\Desktop\thumb-stock-illustration-computer-monitor-laptop-tablet-mobile-phone-electronic-gadgets-vector-icon-design-image.jpg">
            <a:extLst>
              <a:ext uri="{FF2B5EF4-FFF2-40B4-BE49-F238E27FC236}">
                <a16:creationId xmlns:a16="http://schemas.microsoft.com/office/drawing/2014/main" id="{1C29BDD4-69CC-406E-A6E7-280A9CAE95C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35" t="12974" r="4974" b="46867"/>
          <a:stretch/>
        </p:blipFill>
        <p:spPr bwMode="auto">
          <a:xfrm>
            <a:off x="939577" y="4614286"/>
            <a:ext cx="398322" cy="318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8" name="Picture 11" descr="C:\Users\A9942152\Desktop\thumb-stock-illustration-computer-monitor-laptop-tablet-mobile-phone-electronic-gadgets-vector-icon-design-image.jpg">
            <a:extLst>
              <a:ext uri="{FF2B5EF4-FFF2-40B4-BE49-F238E27FC236}">
                <a16:creationId xmlns:a16="http://schemas.microsoft.com/office/drawing/2014/main" id="{62D74845-C3B9-46FB-B65A-151EC525B51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9112" r="31053" b="6333"/>
          <a:stretch/>
        </p:blipFill>
        <p:spPr bwMode="auto">
          <a:xfrm>
            <a:off x="1080799" y="4983349"/>
            <a:ext cx="124170" cy="226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9" name="Picture 11" descr="C:\Users\A9942152\Desktop\thumb-stock-illustration-computer-monitor-laptop-tablet-mobile-phone-electronic-gadgets-vector-icon-design-image.jpg">
            <a:extLst>
              <a:ext uri="{FF2B5EF4-FFF2-40B4-BE49-F238E27FC236}">
                <a16:creationId xmlns:a16="http://schemas.microsoft.com/office/drawing/2014/main" id="{78D6361D-8E4E-44D1-A446-84F95B3144C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35" t="12974" r="4974" b="46867"/>
          <a:stretch/>
        </p:blipFill>
        <p:spPr bwMode="auto">
          <a:xfrm>
            <a:off x="939577" y="5614411"/>
            <a:ext cx="398322" cy="318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1" name="Picture 11" descr="C:\Users\A9942152\Desktop\thumb-stock-illustration-computer-monitor-laptop-tablet-mobile-phone-electronic-gadgets-vector-icon-design-image.jpg">
            <a:extLst>
              <a:ext uri="{FF2B5EF4-FFF2-40B4-BE49-F238E27FC236}">
                <a16:creationId xmlns:a16="http://schemas.microsoft.com/office/drawing/2014/main" id="{35874B28-7D37-4E71-BE2B-41E33601DEA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9112" r="31053" b="6333"/>
          <a:stretch/>
        </p:blipFill>
        <p:spPr bwMode="auto">
          <a:xfrm>
            <a:off x="1080799" y="5983474"/>
            <a:ext cx="124170" cy="226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Image 66">
            <a:extLst>
              <a:ext uri="{FF2B5EF4-FFF2-40B4-BE49-F238E27FC236}">
                <a16:creationId xmlns:a16="http://schemas.microsoft.com/office/drawing/2014/main" id="{984E44D5-A6B1-4804-871C-33675FCA757C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r="36724"/>
          <a:stretch/>
        </p:blipFill>
        <p:spPr>
          <a:xfrm>
            <a:off x="2315318" y="380555"/>
            <a:ext cx="1254291" cy="583019"/>
          </a:xfrm>
          <a:prstGeom prst="rect">
            <a:avLst/>
          </a:prstGeom>
        </p:spPr>
      </p:pic>
      <p:sp>
        <p:nvSpPr>
          <p:cNvPr id="69" name="Titre 1">
            <a:extLst>
              <a:ext uri="{FF2B5EF4-FFF2-40B4-BE49-F238E27FC236}">
                <a16:creationId xmlns:a16="http://schemas.microsoft.com/office/drawing/2014/main" id="{CA16BFBA-11B1-4887-9184-CE2E41A73B70}"/>
              </a:ext>
            </a:extLst>
          </p:cNvPr>
          <p:cNvSpPr txBox="1">
            <a:spLocks/>
          </p:cNvSpPr>
          <p:nvPr/>
        </p:nvSpPr>
        <p:spPr>
          <a:xfrm>
            <a:off x="1080000" y="155444"/>
            <a:ext cx="8064000" cy="608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Le panorama des fonctionnalités selfcare nouveaux produits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0B391322-A013-4715-8DEF-320CA314D6CD}"/>
              </a:ext>
            </a:extLst>
          </p:cNvPr>
          <p:cNvSpPr/>
          <p:nvPr/>
        </p:nvSpPr>
        <p:spPr>
          <a:xfrm>
            <a:off x="4599781" y="1581524"/>
            <a:ext cx="4320000" cy="44910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4" name="Picture 3">
            <a:extLst>
              <a:ext uri="{FF2B5EF4-FFF2-40B4-BE49-F238E27FC236}">
                <a16:creationId xmlns:a16="http://schemas.microsoft.com/office/drawing/2014/main" id="{04FF941C-D71A-468A-8A39-D17C5FD010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6306" y="1286878"/>
            <a:ext cx="280255" cy="280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" name="Rectangle 94">
            <a:extLst>
              <a:ext uri="{FF2B5EF4-FFF2-40B4-BE49-F238E27FC236}">
                <a16:creationId xmlns:a16="http://schemas.microsoft.com/office/drawing/2014/main" id="{8974F651-78BC-4043-94D3-F315275FEE66}"/>
              </a:ext>
            </a:extLst>
          </p:cNvPr>
          <p:cNvSpPr/>
          <p:nvPr/>
        </p:nvSpPr>
        <p:spPr>
          <a:xfrm>
            <a:off x="4591317" y="1576072"/>
            <a:ext cx="791999" cy="41092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/>
          </a:p>
        </p:txBody>
      </p:sp>
      <p:sp>
        <p:nvSpPr>
          <p:cNvPr id="96" name="ZoneTexte 95">
            <a:extLst>
              <a:ext uri="{FF2B5EF4-FFF2-40B4-BE49-F238E27FC236}">
                <a16:creationId xmlns:a16="http://schemas.microsoft.com/office/drawing/2014/main" id="{BA2E4E42-167D-4DE3-88D1-52387BDF3303}"/>
              </a:ext>
            </a:extLst>
          </p:cNvPr>
          <p:cNvSpPr txBox="1"/>
          <p:nvPr/>
        </p:nvSpPr>
        <p:spPr>
          <a:xfrm>
            <a:off x="4582261" y="1609652"/>
            <a:ext cx="791998" cy="658800"/>
          </a:xfrm>
          <a:prstGeom prst="rect">
            <a:avLst/>
          </a:prstGeom>
          <a:noFill/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fr-FR" sz="1000" b="1" dirty="0">
                <a:solidFill>
                  <a:schemeClr val="bg1"/>
                </a:solidFill>
              </a:rPr>
              <a:t>Télécharger</a:t>
            </a:r>
          </a:p>
          <a:p>
            <a:pPr algn="ctr"/>
            <a:r>
              <a:rPr lang="fr-FR" sz="800" dirty="0">
                <a:solidFill>
                  <a:schemeClr val="bg1"/>
                </a:solidFill>
              </a:rPr>
              <a:t>(Avis d’échéance, Attestations)</a:t>
            </a:r>
          </a:p>
        </p:txBody>
      </p:sp>
      <p:pic>
        <p:nvPicPr>
          <p:cNvPr id="97" name="Picture 11" descr="C:\Users\A9942152\Desktop\thumb-stock-illustration-computer-monitor-laptop-tablet-mobile-phone-electronic-gadgets-vector-icon-design-image.jpg">
            <a:extLst>
              <a:ext uri="{FF2B5EF4-FFF2-40B4-BE49-F238E27FC236}">
                <a16:creationId xmlns:a16="http://schemas.microsoft.com/office/drawing/2014/main" id="{27BDCA43-7695-4735-8DCF-12CB7091C53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35" t="12974" r="4974" b="46867"/>
          <a:stretch/>
        </p:blipFill>
        <p:spPr bwMode="auto">
          <a:xfrm>
            <a:off x="5461968" y="1620963"/>
            <a:ext cx="398322" cy="318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9" name="Picture 15" descr="U:\Mes documents\Mes fichiers reçus\http___pluspng.com_img-png_png-not-67-800.png">
            <a:extLst>
              <a:ext uri="{FF2B5EF4-FFF2-40B4-BE49-F238E27FC236}">
                <a16:creationId xmlns:a16="http://schemas.microsoft.com/office/drawing/2014/main" id="{2D4410B9-E039-41FC-8949-2FCF0C21DFC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7363828" y="1770427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0" name="ZoneTexte 99">
            <a:extLst>
              <a:ext uri="{FF2B5EF4-FFF2-40B4-BE49-F238E27FC236}">
                <a16:creationId xmlns:a16="http://schemas.microsoft.com/office/drawing/2014/main" id="{44988E04-366B-43AC-BD17-B0D845302B36}"/>
              </a:ext>
            </a:extLst>
          </p:cNvPr>
          <p:cNvSpPr txBox="1"/>
          <p:nvPr/>
        </p:nvSpPr>
        <p:spPr>
          <a:xfrm>
            <a:off x="4595508" y="2273900"/>
            <a:ext cx="791998" cy="706878"/>
          </a:xfrm>
          <a:prstGeom prst="rect">
            <a:avLst/>
          </a:prstGeom>
          <a:noFill/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fr-FR" sz="1000" b="1" dirty="0">
                <a:solidFill>
                  <a:schemeClr val="bg1"/>
                </a:solidFill>
              </a:rPr>
              <a:t>Modifier date et fréquence de prélèvement</a:t>
            </a:r>
            <a:endParaRPr lang="fr-FR" sz="800" dirty="0">
              <a:solidFill>
                <a:schemeClr val="bg1"/>
              </a:solidFill>
            </a:endParaRPr>
          </a:p>
        </p:txBody>
      </p:sp>
      <p:cxnSp>
        <p:nvCxnSpPr>
          <p:cNvPr id="101" name="Connecteur droit 100">
            <a:extLst>
              <a:ext uri="{FF2B5EF4-FFF2-40B4-BE49-F238E27FC236}">
                <a16:creationId xmlns:a16="http://schemas.microsoft.com/office/drawing/2014/main" id="{05192157-B862-40FA-932C-D3B19ADF774D}"/>
              </a:ext>
            </a:extLst>
          </p:cNvPr>
          <p:cNvCxnSpPr>
            <a:cxnSpLocks/>
          </p:cNvCxnSpPr>
          <p:nvPr/>
        </p:nvCxnSpPr>
        <p:spPr>
          <a:xfrm>
            <a:off x="5336095" y="3794729"/>
            <a:ext cx="3583686" cy="0"/>
          </a:xfrm>
          <a:prstGeom prst="line">
            <a:avLst/>
          </a:prstGeom>
          <a:ln w="19050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cteur droit 101">
            <a:extLst>
              <a:ext uri="{FF2B5EF4-FFF2-40B4-BE49-F238E27FC236}">
                <a16:creationId xmlns:a16="http://schemas.microsoft.com/office/drawing/2014/main" id="{CC9402D6-C71C-458E-9688-919E2DFFD25C}"/>
              </a:ext>
            </a:extLst>
          </p:cNvPr>
          <p:cNvCxnSpPr/>
          <p:nvPr/>
        </p:nvCxnSpPr>
        <p:spPr>
          <a:xfrm flipV="1">
            <a:off x="4579424" y="3794729"/>
            <a:ext cx="792000" cy="0"/>
          </a:xfrm>
          <a:prstGeom prst="line">
            <a:avLst/>
          </a:prstGeom>
          <a:ln w="19050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ZoneTexte 102">
            <a:extLst>
              <a:ext uri="{FF2B5EF4-FFF2-40B4-BE49-F238E27FC236}">
                <a16:creationId xmlns:a16="http://schemas.microsoft.com/office/drawing/2014/main" id="{19D60055-91F2-4E16-8E9A-81FA7C7755DA}"/>
              </a:ext>
            </a:extLst>
          </p:cNvPr>
          <p:cNvSpPr txBox="1"/>
          <p:nvPr/>
        </p:nvSpPr>
        <p:spPr>
          <a:xfrm>
            <a:off x="4589880" y="3813655"/>
            <a:ext cx="784379" cy="808717"/>
          </a:xfrm>
          <a:prstGeom prst="rect">
            <a:avLst/>
          </a:prstGeom>
          <a:noFill/>
        </p:spPr>
        <p:txBody>
          <a:bodyPr wrap="square" lIns="0" rIns="0" rtlCol="0" anchor="ctr">
            <a:noAutofit/>
          </a:bodyPr>
          <a:lstStyle/>
          <a:p>
            <a:pPr algn="ctr"/>
            <a:endParaRPr lang="fr-FR" sz="1000" b="1" dirty="0">
              <a:solidFill>
                <a:schemeClr val="bg1"/>
              </a:solidFill>
            </a:endParaRPr>
          </a:p>
        </p:txBody>
      </p:sp>
      <p:sp>
        <p:nvSpPr>
          <p:cNvPr id="105" name="ZoneTexte 104">
            <a:extLst>
              <a:ext uri="{FF2B5EF4-FFF2-40B4-BE49-F238E27FC236}">
                <a16:creationId xmlns:a16="http://schemas.microsoft.com/office/drawing/2014/main" id="{ECA96A89-068A-4343-B653-9EE7807E7491}"/>
              </a:ext>
            </a:extLst>
          </p:cNvPr>
          <p:cNvSpPr txBox="1"/>
          <p:nvPr/>
        </p:nvSpPr>
        <p:spPr>
          <a:xfrm>
            <a:off x="4595510" y="3817091"/>
            <a:ext cx="791998" cy="638053"/>
          </a:xfrm>
          <a:prstGeom prst="rect">
            <a:avLst/>
          </a:prstGeom>
          <a:noFill/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fr-FR" sz="1000" b="1" dirty="0">
                <a:solidFill>
                  <a:schemeClr val="bg1"/>
                </a:solidFill>
              </a:rPr>
              <a:t>Déclarer sinistre</a:t>
            </a:r>
          </a:p>
        </p:txBody>
      </p:sp>
      <p:pic>
        <p:nvPicPr>
          <p:cNvPr id="106" name="Picture 15" descr="U:\Mes documents\Mes fichiers reçus\http___pluspng.com_img-png_png-not-67-800.png">
            <a:extLst>
              <a:ext uri="{FF2B5EF4-FFF2-40B4-BE49-F238E27FC236}">
                <a16:creationId xmlns:a16="http://schemas.microsoft.com/office/drawing/2014/main" id="{5A62DCF3-DB1D-4A0B-B5BE-5016B49815A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7398590" y="4023508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7" name="Connecteur droit 106">
            <a:extLst>
              <a:ext uri="{FF2B5EF4-FFF2-40B4-BE49-F238E27FC236}">
                <a16:creationId xmlns:a16="http://schemas.microsoft.com/office/drawing/2014/main" id="{CEF0F0FC-094A-4537-B053-0CF617B8EF80}"/>
              </a:ext>
            </a:extLst>
          </p:cNvPr>
          <p:cNvCxnSpPr>
            <a:cxnSpLocks/>
          </p:cNvCxnSpPr>
          <p:nvPr/>
        </p:nvCxnSpPr>
        <p:spPr>
          <a:xfrm>
            <a:off x="5395208" y="4467010"/>
            <a:ext cx="3524573" cy="18283"/>
          </a:xfrm>
          <a:prstGeom prst="line">
            <a:avLst/>
          </a:prstGeom>
          <a:ln w="19050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cteur droit 107">
            <a:extLst>
              <a:ext uri="{FF2B5EF4-FFF2-40B4-BE49-F238E27FC236}">
                <a16:creationId xmlns:a16="http://schemas.microsoft.com/office/drawing/2014/main" id="{F6ACBA37-3DBC-4103-AB04-8BA992C1DA8D}"/>
              </a:ext>
            </a:extLst>
          </p:cNvPr>
          <p:cNvCxnSpPr/>
          <p:nvPr/>
        </p:nvCxnSpPr>
        <p:spPr>
          <a:xfrm flipV="1">
            <a:off x="4595506" y="4467010"/>
            <a:ext cx="792000" cy="0"/>
          </a:xfrm>
          <a:prstGeom prst="line">
            <a:avLst/>
          </a:prstGeom>
          <a:ln w="19050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cteur droit 109">
            <a:extLst>
              <a:ext uri="{FF2B5EF4-FFF2-40B4-BE49-F238E27FC236}">
                <a16:creationId xmlns:a16="http://schemas.microsoft.com/office/drawing/2014/main" id="{3B07ADD7-53B4-4609-A5C1-20BF57A3433A}"/>
              </a:ext>
            </a:extLst>
          </p:cNvPr>
          <p:cNvCxnSpPr/>
          <p:nvPr/>
        </p:nvCxnSpPr>
        <p:spPr>
          <a:xfrm flipV="1">
            <a:off x="4595506" y="5313918"/>
            <a:ext cx="792000" cy="0"/>
          </a:xfrm>
          <a:prstGeom prst="line">
            <a:avLst/>
          </a:prstGeom>
          <a:ln w="19050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Pentagone 257">
            <a:extLst>
              <a:ext uri="{FF2B5EF4-FFF2-40B4-BE49-F238E27FC236}">
                <a16:creationId xmlns:a16="http://schemas.microsoft.com/office/drawing/2014/main" id="{F986BE74-3068-4C6E-B984-6C9AFA047230}"/>
              </a:ext>
            </a:extLst>
          </p:cNvPr>
          <p:cNvSpPr/>
          <p:nvPr/>
        </p:nvSpPr>
        <p:spPr>
          <a:xfrm>
            <a:off x="6010591" y="2361875"/>
            <a:ext cx="155249" cy="603778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" name="Pentagone 258">
            <a:extLst>
              <a:ext uri="{FF2B5EF4-FFF2-40B4-BE49-F238E27FC236}">
                <a16:creationId xmlns:a16="http://schemas.microsoft.com/office/drawing/2014/main" id="{BA461F91-6207-4BCD-A6DB-501CC192552E}"/>
              </a:ext>
            </a:extLst>
          </p:cNvPr>
          <p:cNvSpPr/>
          <p:nvPr/>
        </p:nvSpPr>
        <p:spPr>
          <a:xfrm>
            <a:off x="6009482" y="1631093"/>
            <a:ext cx="155249" cy="603778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" name="Pentagone 268">
            <a:extLst>
              <a:ext uri="{FF2B5EF4-FFF2-40B4-BE49-F238E27FC236}">
                <a16:creationId xmlns:a16="http://schemas.microsoft.com/office/drawing/2014/main" id="{F040F278-CA97-4D13-BB2D-03BC0D89407E}"/>
              </a:ext>
            </a:extLst>
          </p:cNvPr>
          <p:cNvSpPr/>
          <p:nvPr/>
        </p:nvSpPr>
        <p:spPr>
          <a:xfrm>
            <a:off x="6015236" y="3816977"/>
            <a:ext cx="155249" cy="603778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" name="Pentagone 269">
            <a:extLst>
              <a:ext uri="{FF2B5EF4-FFF2-40B4-BE49-F238E27FC236}">
                <a16:creationId xmlns:a16="http://schemas.microsoft.com/office/drawing/2014/main" id="{F0357AB1-C8A4-4178-9B7B-99738237C0AE}"/>
              </a:ext>
            </a:extLst>
          </p:cNvPr>
          <p:cNvSpPr/>
          <p:nvPr/>
        </p:nvSpPr>
        <p:spPr>
          <a:xfrm>
            <a:off x="6009073" y="4540105"/>
            <a:ext cx="155249" cy="603778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5" name="Picture 11" descr="C:\Users\A9942152\Desktop\thumb-stock-illustration-computer-monitor-laptop-tablet-mobile-phone-electronic-gadgets-vector-icon-design-image.jpg">
            <a:extLst>
              <a:ext uri="{FF2B5EF4-FFF2-40B4-BE49-F238E27FC236}">
                <a16:creationId xmlns:a16="http://schemas.microsoft.com/office/drawing/2014/main" id="{747798C9-C177-45CB-A34D-F1F27878E86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9112" r="31053" b="6333"/>
          <a:stretch/>
        </p:blipFill>
        <p:spPr bwMode="auto">
          <a:xfrm>
            <a:off x="5603190" y="1990026"/>
            <a:ext cx="124170" cy="226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" name="Picture 15" descr="U:\Mes documents\Mes fichiers reçus\http___pluspng.com_img-png_png-not-67-800.png">
            <a:extLst>
              <a:ext uri="{FF2B5EF4-FFF2-40B4-BE49-F238E27FC236}">
                <a16:creationId xmlns:a16="http://schemas.microsoft.com/office/drawing/2014/main" id="{36625989-6771-4F93-BF8C-CF7E9F4E2A9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7398590" y="2525805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" name="Picture 15" descr="U:\Mes documents\Mes fichiers reçus\http___pluspng.com_img-png_png-not-67-800.png">
            <a:extLst>
              <a:ext uri="{FF2B5EF4-FFF2-40B4-BE49-F238E27FC236}">
                <a16:creationId xmlns:a16="http://schemas.microsoft.com/office/drawing/2014/main" id="{ABAD3938-A74D-4642-B5E0-8F125BE45EE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7398590" y="4745080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4" name="Connecteur droit 123">
            <a:extLst>
              <a:ext uri="{FF2B5EF4-FFF2-40B4-BE49-F238E27FC236}">
                <a16:creationId xmlns:a16="http://schemas.microsoft.com/office/drawing/2014/main" id="{B71333DF-11A0-42D1-9D16-4E3A40FA5D36}"/>
              </a:ext>
            </a:extLst>
          </p:cNvPr>
          <p:cNvCxnSpPr>
            <a:cxnSpLocks/>
          </p:cNvCxnSpPr>
          <p:nvPr/>
        </p:nvCxnSpPr>
        <p:spPr>
          <a:xfrm flipV="1">
            <a:off x="5366687" y="5210474"/>
            <a:ext cx="3553094" cy="4671"/>
          </a:xfrm>
          <a:prstGeom prst="line">
            <a:avLst/>
          </a:prstGeom>
          <a:ln w="19050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ZoneTexte 124">
            <a:extLst>
              <a:ext uri="{FF2B5EF4-FFF2-40B4-BE49-F238E27FC236}">
                <a16:creationId xmlns:a16="http://schemas.microsoft.com/office/drawing/2014/main" id="{297D7358-81FD-48CE-A6AA-4B64A2D130A8}"/>
              </a:ext>
            </a:extLst>
          </p:cNvPr>
          <p:cNvSpPr txBox="1"/>
          <p:nvPr/>
        </p:nvSpPr>
        <p:spPr>
          <a:xfrm>
            <a:off x="4591318" y="5220798"/>
            <a:ext cx="791998" cy="841417"/>
          </a:xfrm>
          <a:prstGeom prst="rect">
            <a:avLst/>
          </a:prstGeom>
          <a:solidFill>
            <a:schemeClr val="accent1"/>
          </a:solidFill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fr-FR" sz="1000" b="1" dirty="0">
                <a:solidFill>
                  <a:schemeClr val="bg1"/>
                </a:solidFill>
              </a:rPr>
              <a:t>Utiliser les services </a:t>
            </a:r>
          </a:p>
        </p:txBody>
      </p:sp>
      <p:sp>
        <p:nvSpPr>
          <p:cNvPr id="126" name="Pentagone 269">
            <a:extLst>
              <a:ext uri="{FF2B5EF4-FFF2-40B4-BE49-F238E27FC236}">
                <a16:creationId xmlns:a16="http://schemas.microsoft.com/office/drawing/2014/main" id="{3696E0A9-12D5-473C-A822-48CB78908579}"/>
              </a:ext>
            </a:extLst>
          </p:cNvPr>
          <p:cNvSpPr/>
          <p:nvPr/>
        </p:nvSpPr>
        <p:spPr>
          <a:xfrm>
            <a:off x="6017725" y="5308507"/>
            <a:ext cx="124171" cy="634885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7" name="Picture 15" descr="U:\Mes documents\Mes fichiers reçus\http___pluspng.com_img-png_png-not-67-800.png">
            <a:extLst>
              <a:ext uri="{FF2B5EF4-FFF2-40B4-BE49-F238E27FC236}">
                <a16:creationId xmlns:a16="http://schemas.microsoft.com/office/drawing/2014/main" id="{78D339D6-5097-4CF1-8C85-7FE550DDFA2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7387151" y="5231733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8" name="ZoneTexte 127">
            <a:extLst>
              <a:ext uri="{FF2B5EF4-FFF2-40B4-BE49-F238E27FC236}">
                <a16:creationId xmlns:a16="http://schemas.microsoft.com/office/drawing/2014/main" id="{8AE43FFA-72F5-4421-A520-74416EF51FA1}"/>
              </a:ext>
            </a:extLst>
          </p:cNvPr>
          <p:cNvSpPr txBox="1"/>
          <p:nvPr/>
        </p:nvSpPr>
        <p:spPr>
          <a:xfrm>
            <a:off x="6916849" y="5500587"/>
            <a:ext cx="1212115" cy="58477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800" dirty="0"/>
              <a:t>Dépannage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800" dirty="0"/>
              <a:t>Travaux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800" dirty="0"/>
              <a:t>Déménagement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800" dirty="0"/>
          </a:p>
        </p:txBody>
      </p:sp>
      <p:cxnSp>
        <p:nvCxnSpPr>
          <p:cNvPr id="130" name="Connecteur droit 129">
            <a:extLst>
              <a:ext uri="{FF2B5EF4-FFF2-40B4-BE49-F238E27FC236}">
                <a16:creationId xmlns:a16="http://schemas.microsoft.com/office/drawing/2014/main" id="{BA9E7F14-3C05-4479-9C0B-4450445125F2}"/>
              </a:ext>
            </a:extLst>
          </p:cNvPr>
          <p:cNvCxnSpPr>
            <a:cxnSpLocks/>
          </p:cNvCxnSpPr>
          <p:nvPr/>
        </p:nvCxnSpPr>
        <p:spPr>
          <a:xfrm flipV="1">
            <a:off x="5336095" y="3794729"/>
            <a:ext cx="3583686" cy="4198"/>
          </a:xfrm>
          <a:prstGeom prst="line">
            <a:avLst/>
          </a:prstGeom>
          <a:ln w="19050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cteur droit 130">
            <a:extLst>
              <a:ext uri="{FF2B5EF4-FFF2-40B4-BE49-F238E27FC236}">
                <a16:creationId xmlns:a16="http://schemas.microsoft.com/office/drawing/2014/main" id="{893E862C-13D0-4AB6-9F62-66DBDBA0E9CA}"/>
              </a:ext>
            </a:extLst>
          </p:cNvPr>
          <p:cNvCxnSpPr/>
          <p:nvPr/>
        </p:nvCxnSpPr>
        <p:spPr>
          <a:xfrm flipV="1">
            <a:off x="4595506" y="5210474"/>
            <a:ext cx="792000" cy="0"/>
          </a:xfrm>
          <a:prstGeom prst="line">
            <a:avLst/>
          </a:prstGeom>
          <a:ln w="19050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cteur droit 133">
            <a:extLst>
              <a:ext uri="{FF2B5EF4-FFF2-40B4-BE49-F238E27FC236}">
                <a16:creationId xmlns:a16="http://schemas.microsoft.com/office/drawing/2014/main" id="{F051D370-77B9-4A3F-AD22-3287EA8C7C28}"/>
              </a:ext>
            </a:extLst>
          </p:cNvPr>
          <p:cNvCxnSpPr>
            <a:cxnSpLocks/>
          </p:cNvCxnSpPr>
          <p:nvPr/>
        </p:nvCxnSpPr>
        <p:spPr>
          <a:xfrm>
            <a:off x="5321724" y="2264036"/>
            <a:ext cx="3598057" cy="25916"/>
          </a:xfrm>
          <a:prstGeom prst="line">
            <a:avLst/>
          </a:prstGeom>
          <a:ln w="19050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cteur droit 134">
            <a:extLst>
              <a:ext uri="{FF2B5EF4-FFF2-40B4-BE49-F238E27FC236}">
                <a16:creationId xmlns:a16="http://schemas.microsoft.com/office/drawing/2014/main" id="{8773A696-838B-4E9A-ADBC-FBEC9D393058}"/>
              </a:ext>
            </a:extLst>
          </p:cNvPr>
          <p:cNvCxnSpPr/>
          <p:nvPr/>
        </p:nvCxnSpPr>
        <p:spPr>
          <a:xfrm>
            <a:off x="4556909" y="2261941"/>
            <a:ext cx="815163" cy="1"/>
          </a:xfrm>
          <a:prstGeom prst="line">
            <a:avLst/>
          </a:prstGeom>
          <a:ln w="19050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cteur droit 135">
            <a:extLst>
              <a:ext uri="{FF2B5EF4-FFF2-40B4-BE49-F238E27FC236}">
                <a16:creationId xmlns:a16="http://schemas.microsoft.com/office/drawing/2014/main" id="{325AAADE-51B6-484C-9401-61749C1A0B64}"/>
              </a:ext>
            </a:extLst>
          </p:cNvPr>
          <p:cNvCxnSpPr/>
          <p:nvPr/>
        </p:nvCxnSpPr>
        <p:spPr>
          <a:xfrm flipV="1">
            <a:off x="4603293" y="3802645"/>
            <a:ext cx="792000" cy="0"/>
          </a:xfrm>
          <a:prstGeom prst="line">
            <a:avLst/>
          </a:prstGeom>
          <a:ln w="19050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ZoneTexte 136">
            <a:extLst>
              <a:ext uri="{FF2B5EF4-FFF2-40B4-BE49-F238E27FC236}">
                <a16:creationId xmlns:a16="http://schemas.microsoft.com/office/drawing/2014/main" id="{21E3A098-3233-446B-BBCD-F2286F383618}"/>
              </a:ext>
            </a:extLst>
          </p:cNvPr>
          <p:cNvSpPr txBox="1"/>
          <p:nvPr/>
        </p:nvSpPr>
        <p:spPr>
          <a:xfrm>
            <a:off x="4599782" y="4485293"/>
            <a:ext cx="771641" cy="691121"/>
          </a:xfrm>
          <a:prstGeom prst="rect">
            <a:avLst/>
          </a:prstGeom>
          <a:noFill/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fr-FR" sz="1000" b="1" dirty="0">
                <a:solidFill>
                  <a:schemeClr val="bg1"/>
                </a:solidFill>
              </a:rPr>
              <a:t>Consulter sinistre</a:t>
            </a:r>
          </a:p>
        </p:txBody>
      </p:sp>
      <p:pic>
        <p:nvPicPr>
          <p:cNvPr id="138" name="Picture 11" descr="C:\Users\A9942152\Desktop\thumb-stock-illustration-computer-monitor-laptop-tablet-mobile-phone-electronic-gadgets-vector-icon-design-image.jpg">
            <a:extLst>
              <a:ext uri="{FF2B5EF4-FFF2-40B4-BE49-F238E27FC236}">
                <a16:creationId xmlns:a16="http://schemas.microsoft.com/office/drawing/2014/main" id="{AC44010B-3D82-4EFF-B633-5651267C631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35" t="12974" r="4974" b="46867"/>
          <a:stretch/>
        </p:blipFill>
        <p:spPr bwMode="auto">
          <a:xfrm>
            <a:off x="5483002" y="2366386"/>
            <a:ext cx="398322" cy="318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1" name="Picture 11" descr="C:\Users\A9942152\Desktop\thumb-stock-illustration-computer-monitor-laptop-tablet-mobile-phone-electronic-gadgets-vector-icon-design-image.jpg">
            <a:extLst>
              <a:ext uri="{FF2B5EF4-FFF2-40B4-BE49-F238E27FC236}">
                <a16:creationId xmlns:a16="http://schemas.microsoft.com/office/drawing/2014/main" id="{C3C73E9A-E744-4CD2-AEE0-26D34E38513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9112" r="31053" b="6333"/>
          <a:stretch/>
        </p:blipFill>
        <p:spPr bwMode="auto">
          <a:xfrm>
            <a:off x="5624224" y="2735449"/>
            <a:ext cx="124170" cy="226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2" name="Picture 11" descr="C:\Users\A9942152\Desktop\thumb-stock-illustration-computer-monitor-laptop-tablet-mobile-phone-electronic-gadgets-vector-icon-design-image.jpg">
            <a:extLst>
              <a:ext uri="{FF2B5EF4-FFF2-40B4-BE49-F238E27FC236}">
                <a16:creationId xmlns:a16="http://schemas.microsoft.com/office/drawing/2014/main" id="{FEDE3631-F3C4-4528-B978-B4FEA0D7C4F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35" t="12974" r="4974" b="46867"/>
          <a:stretch/>
        </p:blipFill>
        <p:spPr bwMode="auto">
          <a:xfrm>
            <a:off x="5492436" y="3847743"/>
            <a:ext cx="398322" cy="318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4" name="Picture 11" descr="C:\Users\A9942152\Desktop\thumb-stock-illustration-computer-monitor-laptop-tablet-mobile-phone-electronic-gadgets-vector-icon-design-image.jpg">
            <a:extLst>
              <a:ext uri="{FF2B5EF4-FFF2-40B4-BE49-F238E27FC236}">
                <a16:creationId xmlns:a16="http://schemas.microsoft.com/office/drawing/2014/main" id="{A777D82E-305F-499B-8941-4931C9066D3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9112" r="31053" b="6333"/>
          <a:stretch/>
        </p:blipFill>
        <p:spPr bwMode="auto">
          <a:xfrm>
            <a:off x="5633658" y="4216806"/>
            <a:ext cx="124170" cy="226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5" name="Picture 11" descr="C:\Users\A9942152\Desktop\thumb-stock-illustration-computer-monitor-laptop-tablet-mobile-phone-electronic-gadgets-vector-icon-design-image.jpg">
            <a:extLst>
              <a:ext uri="{FF2B5EF4-FFF2-40B4-BE49-F238E27FC236}">
                <a16:creationId xmlns:a16="http://schemas.microsoft.com/office/drawing/2014/main" id="{D1514210-25F4-4452-BA17-544C20317F4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35" t="12974" r="4974" b="46867"/>
          <a:stretch/>
        </p:blipFill>
        <p:spPr bwMode="auto">
          <a:xfrm>
            <a:off x="5492436" y="4549946"/>
            <a:ext cx="398322" cy="318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7" name="Picture 11" descr="C:\Users\A9942152\Desktop\thumb-stock-illustration-computer-monitor-laptop-tablet-mobile-phone-electronic-gadgets-vector-icon-design-image.jpg">
            <a:extLst>
              <a:ext uri="{FF2B5EF4-FFF2-40B4-BE49-F238E27FC236}">
                <a16:creationId xmlns:a16="http://schemas.microsoft.com/office/drawing/2014/main" id="{6DE7332C-A3B4-4FBD-82C3-B51163DB19E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9112" r="31053" b="6333"/>
          <a:stretch/>
        </p:blipFill>
        <p:spPr bwMode="auto">
          <a:xfrm>
            <a:off x="5633658" y="4919009"/>
            <a:ext cx="124170" cy="226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8" name="Picture 11" descr="C:\Users\A9942152\Desktop\thumb-stock-illustration-computer-monitor-laptop-tablet-mobile-phone-electronic-gadgets-vector-icon-design-image.jpg">
            <a:extLst>
              <a:ext uri="{FF2B5EF4-FFF2-40B4-BE49-F238E27FC236}">
                <a16:creationId xmlns:a16="http://schemas.microsoft.com/office/drawing/2014/main" id="{6F419E9B-526B-41A3-9174-C122F3C66A1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35" t="12974" r="4974" b="46867"/>
          <a:stretch/>
        </p:blipFill>
        <p:spPr bwMode="auto">
          <a:xfrm>
            <a:off x="5482911" y="5344456"/>
            <a:ext cx="398322" cy="318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0" name="Picture 11" descr="C:\Users\A9942152\Desktop\thumb-stock-illustration-computer-monitor-laptop-tablet-mobile-phone-electronic-gadgets-vector-icon-design-image.jpg">
            <a:extLst>
              <a:ext uri="{FF2B5EF4-FFF2-40B4-BE49-F238E27FC236}">
                <a16:creationId xmlns:a16="http://schemas.microsoft.com/office/drawing/2014/main" id="{C24C31FC-8926-4309-9768-E0DA4E0A787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9112" r="31053" b="6333"/>
          <a:stretch/>
        </p:blipFill>
        <p:spPr bwMode="auto">
          <a:xfrm>
            <a:off x="5624133" y="5713519"/>
            <a:ext cx="124170" cy="226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" name="ZoneTexte 103">
            <a:extLst>
              <a:ext uri="{FF2B5EF4-FFF2-40B4-BE49-F238E27FC236}">
                <a16:creationId xmlns:a16="http://schemas.microsoft.com/office/drawing/2014/main" id="{5AB1EF09-7200-4230-B5EC-58667CDECA31}"/>
              </a:ext>
            </a:extLst>
          </p:cNvPr>
          <p:cNvSpPr txBox="1"/>
          <p:nvPr/>
        </p:nvSpPr>
        <p:spPr>
          <a:xfrm>
            <a:off x="6844917" y="959386"/>
            <a:ext cx="12030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chemeClr val="bg1">
                    <a:lumMod val="50000"/>
                  </a:schemeClr>
                </a:solidFill>
              </a:rPr>
              <a:t>HABITATION</a:t>
            </a:r>
          </a:p>
        </p:txBody>
      </p:sp>
      <p:sp>
        <p:nvSpPr>
          <p:cNvPr id="98" name="ZoneTexte 97">
            <a:extLst>
              <a:ext uri="{FF2B5EF4-FFF2-40B4-BE49-F238E27FC236}">
                <a16:creationId xmlns:a16="http://schemas.microsoft.com/office/drawing/2014/main" id="{8E5FE7AC-4F94-43CF-ADB6-93A326D437FA}"/>
              </a:ext>
            </a:extLst>
          </p:cNvPr>
          <p:cNvSpPr txBox="1"/>
          <p:nvPr/>
        </p:nvSpPr>
        <p:spPr>
          <a:xfrm>
            <a:off x="4586070" y="3034582"/>
            <a:ext cx="791998" cy="763598"/>
          </a:xfrm>
          <a:prstGeom prst="rect">
            <a:avLst/>
          </a:prstGeom>
          <a:noFill/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fr-FR" sz="1000" b="1" dirty="0">
                <a:solidFill>
                  <a:schemeClr val="bg1"/>
                </a:solidFill>
              </a:rPr>
              <a:t>Modifier compte prélèvement</a:t>
            </a:r>
          </a:p>
          <a:p>
            <a:pPr algn="ctr"/>
            <a:r>
              <a:rPr lang="fr-FR" sz="800" dirty="0">
                <a:solidFill>
                  <a:schemeClr val="bg1"/>
                </a:solidFill>
              </a:rPr>
              <a:t>(si comptes CE)</a:t>
            </a:r>
          </a:p>
        </p:txBody>
      </p:sp>
      <p:cxnSp>
        <p:nvCxnSpPr>
          <p:cNvPr id="109" name="Connecteur droit 108">
            <a:extLst>
              <a:ext uri="{FF2B5EF4-FFF2-40B4-BE49-F238E27FC236}">
                <a16:creationId xmlns:a16="http://schemas.microsoft.com/office/drawing/2014/main" id="{FC68BCDC-6E92-4A30-B8F8-FF3C0DB6E4C3}"/>
              </a:ext>
            </a:extLst>
          </p:cNvPr>
          <p:cNvCxnSpPr>
            <a:cxnSpLocks/>
          </p:cNvCxnSpPr>
          <p:nvPr/>
        </p:nvCxnSpPr>
        <p:spPr>
          <a:xfrm>
            <a:off x="5344239" y="3016933"/>
            <a:ext cx="3598057" cy="25916"/>
          </a:xfrm>
          <a:prstGeom prst="line">
            <a:avLst/>
          </a:prstGeom>
          <a:ln w="19050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cteur droit 116">
            <a:extLst>
              <a:ext uri="{FF2B5EF4-FFF2-40B4-BE49-F238E27FC236}">
                <a16:creationId xmlns:a16="http://schemas.microsoft.com/office/drawing/2014/main" id="{628C9B6F-776B-492C-ACCE-D2355AAAC651}"/>
              </a:ext>
            </a:extLst>
          </p:cNvPr>
          <p:cNvCxnSpPr/>
          <p:nvPr/>
        </p:nvCxnSpPr>
        <p:spPr>
          <a:xfrm>
            <a:off x="4579424" y="3014838"/>
            <a:ext cx="815163" cy="1"/>
          </a:xfrm>
          <a:prstGeom prst="line">
            <a:avLst/>
          </a:prstGeom>
          <a:ln w="19050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Pentagone 257">
            <a:extLst>
              <a:ext uri="{FF2B5EF4-FFF2-40B4-BE49-F238E27FC236}">
                <a16:creationId xmlns:a16="http://schemas.microsoft.com/office/drawing/2014/main" id="{B7FDAFBB-C093-4FD2-A713-80708C7C9F9F}"/>
              </a:ext>
            </a:extLst>
          </p:cNvPr>
          <p:cNvSpPr/>
          <p:nvPr/>
        </p:nvSpPr>
        <p:spPr>
          <a:xfrm>
            <a:off x="6010500" y="3104410"/>
            <a:ext cx="155249" cy="603778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9" name="Picture 11" descr="C:\Users\A9942152\Desktop\thumb-stock-illustration-computer-monitor-laptop-tablet-mobile-phone-electronic-gadgets-vector-icon-design-image.jpg">
            <a:extLst>
              <a:ext uri="{FF2B5EF4-FFF2-40B4-BE49-F238E27FC236}">
                <a16:creationId xmlns:a16="http://schemas.microsoft.com/office/drawing/2014/main" id="{CD904DF4-60E8-45EC-B3D9-B5F1DD90009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35" t="12974" r="4974" b="46867"/>
          <a:stretch/>
        </p:blipFill>
        <p:spPr bwMode="auto">
          <a:xfrm>
            <a:off x="5482911" y="3108921"/>
            <a:ext cx="398322" cy="318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9" name="Picture 11" descr="C:\Users\A9942152\Desktop\thumb-stock-illustration-computer-monitor-laptop-tablet-mobile-phone-electronic-gadgets-vector-icon-design-image.jpg">
            <a:extLst>
              <a:ext uri="{FF2B5EF4-FFF2-40B4-BE49-F238E27FC236}">
                <a16:creationId xmlns:a16="http://schemas.microsoft.com/office/drawing/2014/main" id="{DBE31D95-1C52-4304-8C58-2E01902A872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9112" r="31053" b="6333"/>
          <a:stretch/>
        </p:blipFill>
        <p:spPr bwMode="auto">
          <a:xfrm>
            <a:off x="5624133" y="3477984"/>
            <a:ext cx="124170" cy="226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6" name="Picture 15" descr="U:\Mes documents\Mes fichiers reçus\http___pluspng.com_img-png_png-not-67-800.png">
            <a:extLst>
              <a:ext uri="{FF2B5EF4-FFF2-40B4-BE49-F238E27FC236}">
                <a16:creationId xmlns:a16="http://schemas.microsoft.com/office/drawing/2014/main" id="{F773A5DA-8383-45DF-91A1-2B380CA0DDF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2891677" y="2938372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" name="Picture 15" descr="U:\Mes documents\Mes fichiers reçus\http___pluspng.com_img-png_png-not-67-800.png">
            <a:extLst>
              <a:ext uri="{FF2B5EF4-FFF2-40B4-BE49-F238E27FC236}">
                <a16:creationId xmlns:a16="http://schemas.microsoft.com/office/drawing/2014/main" id="{B5945F0B-1B22-4B4C-A35C-599105D8322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2870668" y="3878902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" name="Picture 15" descr="U:\Mes documents\Mes fichiers reçus\http___pluspng.com_img-png_png-not-67-800.png">
            <a:extLst>
              <a:ext uri="{FF2B5EF4-FFF2-40B4-BE49-F238E27FC236}">
                <a16:creationId xmlns:a16="http://schemas.microsoft.com/office/drawing/2014/main" id="{D4139B1F-6D24-4874-BECC-38D5727D970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2891676" y="4707535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9" name="Picture 15" descr="U:\Mes documents\Mes fichiers reçus\http___pluspng.com_img-png_png-not-67-800.png">
            <a:extLst>
              <a:ext uri="{FF2B5EF4-FFF2-40B4-BE49-F238E27FC236}">
                <a16:creationId xmlns:a16="http://schemas.microsoft.com/office/drawing/2014/main" id="{F73980B4-6ABC-4936-9C4D-0B1100EC58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7363828" y="3302045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5650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80000" y="414000"/>
            <a:ext cx="8064000" cy="608400"/>
          </a:xfrm>
        </p:spPr>
        <p:txBody>
          <a:bodyPr/>
          <a:lstStyle/>
          <a:p>
            <a:r>
              <a:rPr lang="fr-FR" dirty="0"/>
              <a:t>Le panorama des fonctionnalités selfcare disponibles (1/2)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E1564E-73E6-47A7-BC97-7D60F78144EA}" type="slidenum">
              <a:rPr kumimoji="0" lang="fr-FR" altLang="fr-FR" sz="800" b="1" i="0" u="none" strike="noStrike" kern="1200" cap="all" spc="0" normalizeH="0" baseline="0" noProof="0" smtClean="0">
                <a:ln>
                  <a:noFill/>
                </a:ln>
                <a:solidFill>
                  <a:srgbClr val="581D7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r-FR" altLang="fr-FR" sz="800" b="1" i="0" u="none" strike="noStrike" kern="1200" cap="all" spc="0" normalizeH="0" baseline="0" noProof="0" dirty="0">
              <a:ln>
                <a:noFill/>
              </a:ln>
              <a:solidFill>
                <a:srgbClr val="581D74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413855" y="861140"/>
            <a:ext cx="8989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>
                <a:solidFill>
                  <a:schemeClr val="bg1">
                    <a:lumMod val="50000"/>
                  </a:schemeClr>
                </a:solidFill>
              </a:rPr>
              <a:t>AUTO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230236" y="861804"/>
            <a:ext cx="8989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>
                <a:solidFill>
                  <a:schemeClr val="bg1">
                    <a:lumMod val="50000"/>
                  </a:schemeClr>
                </a:solidFill>
              </a:rPr>
              <a:t>2 ROUES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995816" y="867877"/>
            <a:ext cx="119776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>
                <a:solidFill>
                  <a:schemeClr val="bg1">
                    <a:lumMod val="50000"/>
                  </a:schemeClr>
                </a:solidFill>
              </a:rPr>
              <a:t>HABITATION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989998" y="861804"/>
            <a:ext cx="8989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>
                <a:solidFill>
                  <a:schemeClr val="bg1">
                    <a:lumMod val="50000"/>
                  </a:schemeClr>
                </a:solidFill>
              </a:rPr>
              <a:t>PJ</a:t>
            </a:r>
            <a:r>
              <a:rPr lang="fr-FR" sz="1100" b="1" baseline="30000" dirty="0">
                <a:solidFill>
                  <a:schemeClr val="bg1">
                    <a:lumMod val="50000"/>
                  </a:schemeClr>
                </a:solidFill>
              </a:rPr>
              <a:t>1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4825429" y="861804"/>
            <a:ext cx="8989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>
                <a:solidFill>
                  <a:schemeClr val="bg1">
                    <a:lumMod val="50000"/>
                  </a:schemeClr>
                </a:solidFill>
              </a:rPr>
              <a:t>GAV</a:t>
            </a:r>
            <a:r>
              <a:rPr lang="fr-FR" sz="1100" b="1" baseline="30000" dirty="0">
                <a:solidFill>
                  <a:schemeClr val="bg1">
                    <a:lumMod val="50000"/>
                  </a:schemeClr>
                </a:solidFill>
              </a:rPr>
              <a:t>2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5692610" y="861804"/>
            <a:ext cx="8989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>
                <a:solidFill>
                  <a:schemeClr val="bg1">
                    <a:lumMod val="50000"/>
                  </a:schemeClr>
                </a:solidFill>
              </a:rPr>
              <a:t>ASM</a:t>
            </a:r>
            <a:r>
              <a:rPr lang="fr-FR" sz="1100" b="1" baseline="30000" dirty="0">
                <a:solidFill>
                  <a:schemeClr val="bg1">
                    <a:lumMod val="50000"/>
                  </a:schemeClr>
                </a:solidFill>
              </a:rPr>
              <a:t>3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6559791" y="861804"/>
            <a:ext cx="8989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>
                <a:solidFill>
                  <a:schemeClr val="bg1">
                    <a:lumMod val="50000"/>
                  </a:schemeClr>
                </a:solidFill>
              </a:rPr>
              <a:t>ASE</a:t>
            </a:r>
            <a:r>
              <a:rPr lang="fr-FR" sz="1100" b="1" baseline="30000" dirty="0">
                <a:solidFill>
                  <a:schemeClr val="bg1">
                    <a:lumMod val="50000"/>
                  </a:schemeClr>
                </a:solidFill>
              </a:rPr>
              <a:t>4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7452028" y="861804"/>
            <a:ext cx="8989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>
                <a:solidFill>
                  <a:schemeClr val="bg1">
                    <a:lumMod val="50000"/>
                  </a:schemeClr>
                </a:solidFill>
              </a:rPr>
              <a:t>ASC</a:t>
            </a:r>
            <a:r>
              <a:rPr lang="fr-FR" sz="1100" b="1" baseline="30000" dirty="0">
                <a:solidFill>
                  <a:schemeClr val="bg1">
                    <a:lumMod val="50000"/>
                  </a:schemeClr>
                </a:solidFill>
              </a:rPr>
              <a:t>5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762" y="1173834"/>
            <a:ext cx="488765" cy="266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7833" y="1140670"/>
            <a:ext cx="280255" cy="280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5408" y="1128720"/>
            <a:ext cx="360000" cy="312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3432" y="1154579"/>
            <a:ext cx="317793" cy="28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3433" y="1160757"/>
            <a:ext cx="335247" cy="276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1394" y="1107577"/>
            <a:ext cx="376119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3134" y="1161763"/>
            <a:ext cx="313295" cy="278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Rectangle 21"/>
          <p:cNvSpPr/>
          <p:nvPr/>
        </p:nvSpPr>
        <p:spPr>
          <a:xfrm>
            <a:off x="127142" y="1414747"/>
            <a:ext cx="8999622" cy="17281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14514" y="1414748"/>
            <a:ext cx="791999" cy="172580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/>
          </a:p>
        </p:txBody>
      </p:sp>
      <p:pic>
        <p:nvPicPr>
          <p:cNvPr id="67" name="Picture 6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1353" y="1173229"/>
            <a:ext cx="396000" cy="267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6" name="Connecteur droit 45"/>
          <p:cNvCxnSpPr/>
          <p:nvPr/>
        </p:nvCxnSpPr>
        <p:spPr>
          <a:xfrm flipV="1">
            <a:off x="785952" y="2362438"/>
            <a:ext cx="8334000" cy="0"/>
          </a:xfrm>
          <a:prstGeom prst="line">
            <a:avLst/>
          </a:prstGeom>
          <a:ln w="1905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Connecteur droit 259"/>
          <p:cNvCxnSpPr/>
          <p:nvPr/>
        </p:nvCxnSpPr>
        <p:spPr>
          <a:xfrm flipV="1">
            <a:off x="11791" y="2363837"/>
            <a:ext cx="792000" cy="2394"/>
          </a:xfrm>
          <a:prstGeom prst="line">
            <a:avLst/>
          </a:prstGeom>
          <a:ln w="19050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2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1764924" y="2707648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4" name="ZoneTexte 273"/>
          <p:cNvSpPr txBox="1"/>
          <p:nvPr/>
        </p:nvSpPr>
        <p:spPr>
          <a:xfrm>
            <a:off x="1426524" y="3056653"/>
            <a:ext cx="89893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800" dirty="0"/>
          </a:p>
        </p:txBody>
      </p:sp>
      <p:pic>
        <p:nvPicPr>
          <p:cNvPr id="277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2593174" y="2708545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" name="Rectangle 307"/>
          <p:cNvSpPr/>
          <p:nvPr/>
        </p:nvSpPr>
        <p:spPr>
          <a:xfrm>
            <a:off x="127142" y="3406272"/>
            <a:ext cx="8999622" cy="195015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22" name="Rectangle 321"/>
          <p:cNvSpPr/>
          <p:nvPr/>
        </p:nvSpPr>
        <p:spPr>
          <a:xfrm>
            <a:off x="14514" y="3406272"/>
            <a:ext cx="791999" cy="195015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/>
          </a:p>
        </p:txBody>
      </p:sp>
      <p:cxnSp>
        <p:nvCxnSpPr>
          <p:cNvPr id="340" name="Connecteur droit 339"/>
          <p:cNvCxnSpPr/>
          <p:nvPr/>
        </p:nvCxnSpPr>
        <p:spPr>
          <a:xfrm flipV="1">
            <a:off x="785952" y="4395565"/>
            <a:ext cx="8334000" cy="0"/>
          </a:xfrm>
          <a:prstGeom prst="line">
            <a:avLst/>
          </a:prstGeom>
          <a:ln w="19050">
            <a:solidFill>
              <a:schemeClr val="accent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6" name="Groupe 345"/>
          <p:cNvGrpSpPr/>
          <p:nvPr/>
        </p:nvGrpSpPr>
        <p:grpSpPr>
          <a:xfrm>
            <a:off x="1426524" y="4971291"/>
            <a:ext cx="898931" cy="354902"/>
            <a:chOff x="1710000" y="2107144"/>
            <a:chExt cx="898931" cy="354902"/>
          </a:xfrm>
        </p:grpSpPr>
        <p:sp>
          <p:nvSpPr>
            <p:cNvPr id="347" name="ZoneTexte 346"/>
            <p:cNvSpPr txBox="1"/>
            <p:nvPr/>
          </p:nvSpPr>
          <p:spPr>
            <a:xfrm>
              <a:off x="1710000" y="2246602"/>
              <a:ext cx="898931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Full web</a:t>
              </a:r>
            </a:p>
          </p:txBody>
        </p:sp>
        <p:pic>
          <p:nvPicPr>
            <p:cNvPr id="348" name="Picture 15" descr="U:\Mes documents\Mes fichiers reçus\http___pluspng.com_img-png_png-not-67-800.png"/>
            <p:cNvPicPr>
              <a:picLocks noChangeAspect="1" noChangeArrowheads="1"/>
            </p:cNvPicPr>
            <p:nvPr/>
          </p:nvPicPr>
          <p:blipFill rotWithShape="1">
            <a:blip r:embed="rId11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20" t="15740" r="48318" b="13338"/>
            <a:stretch/>
          </p:blipFill>
          <p:spPr bwMode="auto">
            <a:xfrm>
              <a:off x="2048400" y="2107144"/>
              <a:ext cx="222733" cy="1924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49" name="ZoneTexte 348"/>
          <p:cNvSpPr txBox="1"/>
          <p:nvPr/>
        </p:nvSpPr>
        <p:spPr>
          <a:xfrm>
            <a:off x="2239354" y="5110749"/>
            <a:ext cx="89893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/>
              <a:t>Full web</a:t>
            </a:r>
          </a:p>
        </p:txBody>
      </p:sp>
      <p:pic>
        <p:nvPicPr>
          <p:cNvPr id="351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2593174" y="4971291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82" name="Groupe 381"/>
          <p:cNvGrpSpPr/>
          <p:nvPr/>
        </p:nvGrpSpPr>
        <p:grpSpPr>
          <a:xfrm>
            <a:off x="1426524" y="4475726"/>
            <a:ext cx="898931" cy="354902"/>
            <a:chOff x="1708239" y="2107144"/>
            <a:chExt cx="898931" cy="354902"/>
          </a:xfrm>
        </p:grpSpPr>
        <p:sp>
          <p:nvSpPr>
            <p:cNvPr id="383" name="ZoneTexte 382"/>
            <p:cNvSpPr txBox="1"/>
            <p:nvPr/>
          </p:nvSpPr>
          <p:spPr>
            <a:xfrm>
              <a:off x="1708239" y="2246602"/>
              <a:ext cx="898931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Full web</a:t>
              </a:r>
            </a:p>
          </p:txBody>
        </p:sp>
        <p:pic>
          <p:nvPicPr>
            <p:cNvPr id="384" name="Picture 15" descr="U:\Mes documents\Mes fichiers reçus\http___pluspng.com_img-png_png-not-67-800.png"/>
            <p:cNvPicPr>
              <a:picLocks noChangeAspect="1" noChangeArrowheads="1"/>
            </p:cNvPicPr>
            <p:nvPr/>
          </p:nvPicPr>
          <p:blipFill rotWithShape="1">
            <a:blip r:embed="rId11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20" t="15740" r="48318" b="13338"/>
            <a:stretch/>
          </p:blipFill>
          <p:spPr bwMode="auto">
            <a:xfrm>
              <a:off x="2046639" y="2107144"/>
              <a:ext cx="222733" cy="1924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85" name="ZoneTexte 384"/>
          <p:cNvSpPr txBox="1"/>
          <p:nvPr/>
        </p:nvSpPr>
        <p:spPr>
          <a:xfrm>
            <a:off x="2239314" y="4615184"/>
            <a:ext cx="89893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/>
              <a:t>Full web</a:t>
            </a:r>
          </a:p>
        </p:txBody>
      </p:sp>
      <p:pic>
        <p:nvPicPr>
          <p:cNvPr id="386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2593174" y="4475726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8" name="ZoneTexte 397"/>
          <p:cNvSpPr txBox="1"/>
          <p:nvPr/>
        </p:nvSpPr>
        <p:spPr>
          <a:xfrm>
            <a:off x="3968233" y="4617456"/>
            <a:ext cx="89893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/>
              <a:t>Formulaire</a:t>
            </a:r>
          </a:p>
        </p:txBody>
      </p:sp>
      <p:pic>
        <p:nvPicPr>
          <p:cNvPr id="399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4322474" y="4475772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0" name="ZoneTexte 399"/>
          <p:cNvSpPr txBox="1"/>
          <p:nvPr/>
        </p:nvSpPr>
        <p:spPr>
          <a:xfrm>
            <a:off x="4826823" y="4612904"/>
            <a:ext cx="89893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/>
              <a:t>Formulaire</a:t>
            </a:r>
          </a:p>
        </p:txBody>
      </p:sp>
      <p:pic>
        <p:nvPicPr>
          <p:cNvPr id="401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5180774" y="4475772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2" name="ZoneTexte 401"/>
          <p:cNvSpPr txBox="1"/>
          <p:nvPr/>
        </p:nvSpPr>
        <p:spPr>
          <a:xfrm>
            <a:off x="5709489" y="4616172"/>
            <a:ext cx="89893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/>
              <a:t>Formulaire</a:t>
            </a:r>
          </a:p>
        </p:txBody>
      </p:sp>
      <p:pic>
        <p:nvPicPr>
          <p:cNvPr id="403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6052624" y="4475772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4" name="ZoneTexte 403"/>
          <p:cNvSpPr txBox="1"/>
          <p:nvPr/>
        </p:nvSpPr>
        <p:spPr>
          <a:xfrm>
            <a:off x="6580779" y="4616172"/>
            <a:ext cx="89893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/>
              <a:t>Formulaire</a:t>
            </a:r>
          </a:p>
        </p:txBody>
      </p:sp>
      <p:pic>
        <p:nvPicPr>
          <p:cNvPr id="405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6928074" y="4475772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0" name="ZoneTexte 139"/>
          <p:cNvSpPr txBox="1"/>
          <p:nvPr/>
        </p:nvSpPr>
        <p:spPr>
          <a:xfrm>
            <a:off x="14514" y="2311834"/>
            <a:ext cx="791998" cy="919493"/>
          </a:xfrm>
          <a:prstGeom prst="rect">
            <a:avLst/>
          </a:prstGeom>
          <a:noFill/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fr-FR" sz="1000" b="1" dirty="0">
                <a:solidFill>
                  <a:schemeClr val="bg1"/>
                </a:solidFill>
              </a:rPr>
              <a:t>Simulation</a:t>
            </a:r>
          </a:p>
          <a:p>
            <a:pPr algn="ctr"/>
            <a:r>
              <a:rPr lang="fr-FR" sz="1000" b="1" dirty="0">
                <a:solidFill>
                  <a:schemeClr val="bg1"/>
                </a:solidFill>
              </a:rPr>
              <a:t>Tarif </a:t>
            </a:r>
            <a:br>
              <a:rPr lang="fr-FR" sz="1000" b="1" dirty="0">
                <a:solidFill>
                  <a:schemeClr val="bg1"/>
                </a:solidFill>
              </a:rPr>
            </a:br>
            <a:r>
              <a:rPr lang="fr-FR" sz="1000" b="1" dirty="0">
                <a:solidFill>
                  <a:schemeClr val="bg1"/>
                </a:solidFill>
              </a:rPr>
              <a:t>express</a:t>
            </a:r>
          </a:p>
        </p:txBody>
      </p:sp>
      <p:sp>
        <p:nvSpPr>
          <p:cNvPr id="16" name="Pentagone 15"/>
          <p:cNvSpPr/>
          <p:nvPr/>
        </p:nvSpPr>
        <p:spPr>
          <a:xfrm>
            <a:off x="1403264" y="2626168"/>
            <a:ext cx="155249" cy="307285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" name="Pentagone 131"/>
          <p:cNvSpPr/>
          <p:nvPr/>
        </p:nvSpPr>
        <p:spPr>
          <a:xfrm>
            <a:off x="1402277" y="1760041"/>
            <a:ext cx="155249" cy="307285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44" name="Connecteur droit 143"/>
          <p:cNvCxnSpPr/>
          <p:nvPr/>
        </p:nvCxnSpPr>
        <p:spPr>
          <a:xfrm>
            <a:off x="1423245" y="4872730"/>
            <a:ext cx="7689600" cy="0"/>
          </a:xfrm>
          <a:prstGeom prst="line">
            <a:avLst/>
          </a:prstGeom>
          <a:ln>
            <a:solidFill>
              <a:schemeClr val="accent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Pentagone 145"/>
          <p:cNvSpPr/>
          <p:nvPr/>
        </p:nvSpPr>
        <p:spPr>
          <a:xfrm>
            <a:off x="1403264" y="4453307"/>
            <a:ext cx="155249" cy="307285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7" name="Pentagone 146"/>
          <p:cNvSpPr/>
          <p:nvPr/>
        </p:nvSpPr>
        <p:spPr>
          <a:xfrm>
            <a:off x="1403264" y="4979702"/>
            <a:ext cx="155249" cy="307285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4" name="Rectangle 263"/>
          <p:cNvSpPr/>
          <p:nvPr/>
        </p:nvSpPr>
        <p:spPr>
          <a:xfrm>
            <a:off x="127141" y="5407228"/>
            <a:ext cx="9015756" cy="661004"/>
          </a:xfrm>
          <a:prstGeom prst="rect">
            <a:avLst/>
          </a:prstGeom>
          <a:solidFill>
            <a:srgbClr val="FDEDF8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8" name="Rectangle 267"/>
          <p:cNvSpPr/>
          <p:nvPr/>
        </p:nvSpPr>
        <p:spPr>
          <a:xfrm>
            <a:off x="14514" y="5408793"/>
            <a:ext cx="791999" cy="6585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/>
          </a:p>
        </p:txBody>
      </p:sp>
      <p:pic>
        <p:nvPicPr>
          <p:cNvPr id="286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1764924" y="5609333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7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2593174" y="5611122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8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3461424" y="5611122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9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4322474" y="5611122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0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5180774" y="5611122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1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6052624" y="5611122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2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6928074" y="5611122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3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7789124" y="5611122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6" name="Pentagone 445"/>
          <p:cNvSpPr/>
          <p:nvPr/>
        </p:nvSpPr>
        <p:spPr>
          <a:xfrm>
            <a:off x="1403264" y="5575105"/>
            <a:ext cx="155249" cy="307285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64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1765776" y="1855329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6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2591276" y="1853732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0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4322474" y="1853732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2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5180774" y="1853732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4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6052624" y="1853732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6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6928074" y="1853732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8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7789124" y="1853732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9" name="ZoneTexte 158"/>
          <p:cNvSpPr txBox="1"/>
          <p:nvPr/>
        </p:nvSpPr>
        <p:spPr>
          <a:xfrm>
            <a:off x="8554" y="6129242"/>
            <a:ext cx="762113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/>
              <a:t>1 Protection Juridique ; 2 Garantie des accidents de la vie ; 3 Sécur’Média ; 4 Assurance sur Epargne ; 5 Assurance sur Compte</a:t>
            </a:r>
          </a:p>
        </p:txBody>
      </p:sp>
      <p:sp>
        <p:nvSpPr>
          <p:cNvPr id="161" name="ZoneTexte 160"/>
          <p:cNvSpPr txBox="1"/>
          <p:nvPr/>
        </p:nvSpPr>
        <p:spPr>
          <a:xfrm>
            <a:off x="14514" y="5408794"/>
            <a:ext cx="791999" cy="659436"/>
          </a:xfrm>
          <a:prstGeom prst="rect">
            <a:avLst/>
          </a:prstGeom>
          <a:noFill/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fr-FR" sz="1000" b="1" dirty="0">
                <a:solidFill>
                  <a:schemeClr val="bg1"/>
                </a:solidFill>
              </a:rPr>
              <a:t>Consulter</a:t>
            </a:r>
          </a:p>
          <a:p>
            <a:pPr algn="ctr"/>
            <a:r>
              <a:rPr lang="fr-FR" sz="800" dirty="0">
                <a:solidFill>
                  <a:schemeClr val="bg1"/>
                </a:solidFill>
              </a:rPr>
              <a:t>(statut en cours ou en attente </a:t>
            </a:r>
            <a:br>
              <a:rPr lang="fr-FR" sz="800" dirty="0">
                <a:solidFill>
                  <a:schemeClr val="bg1"/>
                </a:solidFill>
              </a:rPr>
            </a:br>
            <a:r>
              <a:rPr lang="fr-FR" sz="800" dirty="0">
                <a:solidFill>
                  <a:schemeClr val="bg1"/>
                </a:solidFill>
              </a:rPr>
              <a:t>de pièces)</a:t>
            </a:r>
          </a:p>
        </p:txBody>
      </p:sp>
      <p:sp>
        <p:nvSpPr>
          <p:cNvPr id="174" name="ZoneTexte 173"/>
          <p:cNvSpPr txBox="1"/>
          <p:nvPr/>
        </p:nvSpPr>
        <p:spPr>
          <a:xfrm>
            <a:off x="8208162" y="860404"/>
            <a:ext cx="8989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>
                <a:solidFill>
                  <a:schemeClr val="bg1">
                    <a:lumMod val="50000"/>
                  </a:schemeClr>
                </a:solidFill>
              </a:rPr>
              <a:t>SANT</a:t>
            </a:r>
            <a:r>
              <a:rPr lang="fr-FR" sz="1100" b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É</a:t>
            </a:r>
            <a:endParaRPr lang="fr-FR" sz="1100" b="1" baseline="30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83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8589708" y="5612000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5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8589708" y="1852332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1661" y="1102964"/>
            <a:ext cx="199155" cy="3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7" name="Connecteur droit 186"/>
          <p:cNvCxnSpPr/>
          <p:nvPr/>
        </p:nvCxnSpPr>
        <p:spPr>
          <a:xfrm flipV="1">
            <a:off x="11791" y="4379690"/>
            <a:ext cx="792000" cy="2394"/>
          </a:xfrm>
          <a:prstGeom prst="line">
            <a:avLst/>
          </a:prstGeom>
          <a:ln w="19050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ZoneTexte 188"/>
          <p:cNvSpPr txBox="1"/>
          <p:nvPr/>
        </p:nvSpPr>
        <p:spPr>
          <a:xfrm>
            <a:off x="14514" y="4379690"/>
            <a:ext cx="791999" cy="968382"/>
          </a:xfrm>
          <a:prstGeom prst="rect">
            <a:avLst/>
          </a:prstGeom>
          <a:noFill/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fr-FR" sz="1000" b="1" dirty="0">
                <a:solidFill>
                  <a:schemeClr val="bg1"/>
                </a:solidFill>
              </a:rPr>
              <a:t>Souscription</a:t>
            </a:r>
          </a:p>
        </p:txBody>
      </p:sp>
      <p:sp>
        <p:nvSpPr>
          <p:cNvPr id="190" name="ZoneTexte 189"/>
          <p:cNvSpPr txBox="1"/>
          <p:nvPr/>
        </p:nvSpPr>
        <p:spPr>
          <a:xfrm>
            <a:off x="14514" y="3406273"/>
            <a:ext cx="791999" cy="968400"/>
          </a:xfrm>
          <a:prstGeom prst="rect">
            <a:avLst/>
          </a:prstGeom>
          <a:noFill/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fr-FR" sz="1000" b="1" dirty="0">
                <a:solidFill>
                  <a:schemeClr val="bg1"/>
                </a:solidFill>
              </a:rPr>
              <a:t>Simulation</a:t>
            </a:r>
          </a:p>
        </p:txBody>
      </p:sp>
      <p:cxnSp>
        <p:nvCxnSpPr>
          <p:cNvPr id="222" name="Connecteur droit 221"/>
          <p:cNvCxnSpPr/>
          <p:nvPr/>
        </p:nvCxnSpPr>
        <p:spPr>
          <a:xfrm>
            <a:off x="1432124" y="3870083"/>
            <a:ext cx="7687828" cy="0"/>
          </a:xfrm>
          <a:prstGeom prst="line">
            <a:avLst/>
          </a:prstGeom>
          <a:ln>
            <a:solidFill>
              <a:schemeClr val="accent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7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1773803" y="3534079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8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2602053" y="3535571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5" name="Pentagone 244"/>
          <p:cNvSpPr/>
          <p:nvPr/>
        </p:nvSpPr>
        <p:spPr>
          <a:xfrm>
            <a:off x="1412143" y="3460486"/>
            <a:ext cx="155249" cy="307285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57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1773803" y="4052616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8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2602053" y="4054108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5" name="Pentagone 284"/>
          <p:cNvSpPr/>
          <p:nvPr/>
        </p:nvSpPr>
        <p:spPr>
          <a:xfrm>
            <a:off x="1412143" y="3979023"/>
            <a:ext cx="155249" cy="307285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95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8589714" y="3535200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6" name="ZoneTexte 295"/>
          <p:cNvSpPr txBox="1"/>
          <p:nvPr/>
        </p:nvSpPr>
        <p:spPr>
          <a:xfrm>
            <a:off x="8236914" y="4616172"/>
            <a:ext cx="89893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/>
              <a:t>Formulaire</a:t>
            </a:r>
          </a:p>
        </p:txBody>
      </p:sp>
      <p:pic>
        <p:nvPicPr>
          <p:cNvPr id="297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8589714" y="4492800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9" name="ZoneTexte 308"/>
          <p:cNvSpPr txBox="1"/>
          <p:nvPr/>
        </p:nvSpPr>
        <p:spPr>
          <a:xfrm>
            <a:off x="8236914" y="5804857"/>
            <a:ext cx="91860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/>
              <a:t>Portail adhérent</a:t>
            </a:r>
          </a:p>
        </p:txBody>
      </p:sp>
      <p:sp>
        <p:nvSpPr>
          <p:cNvPr id="313" name="ZoneTexte 312"/>
          <p:cNvSpPr txBox="1"/>
          <p:nvPr/>
        </p:nvSpPr>
        <p:spPr>
          <a:xfrm>
            <a:off x="14514" y="1414748"/>
            <a:ext cx="791999" cy="932191"/>
          </a:xfrm>
          <a:prstGeom prst="rect">
            <a:avLst/>
          </a:prstGeom>
          <a:noFill/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fr-FR" sz="1000" b="1" dirty="0">
                <a:solidFill>
                  <a:schemeClr val="bg1"/>
                </a:solidFill>
              </a:rPr>
              <a:t>Fiche produit</a:t>
            </a:r>
          </a:p>
        </p:txBody>
      </p:sp>
      <p:pic>
        <p:nvPicPr>
          <p:cNvPr id="194" name="Picture 11" descr="C:\Users\A9942152\Desktop\thumb-stock-illustration-computer-monitor-laptop-tablet-mobile-phone-electronic-gadgets-vector-icon-design-image.jpg">
            <a:extLst>
              <a:ext uri="{FF2B5EF4-FFF2-40B4-BE49-F238E27FC236}">
                <a16:creationId xmlns:a16="http://schemas.microsoft.com/office/drawing/2014/main" id="{C752003B-CB9F-4D9E-AF8B-5AF58C8769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35" t="12974" r="4974" b="46867"/>
          <a:stretch/>
        </p:blipFill>
        <p:spPr bwMode="auto">
          <a:xfrm>
            <a:off x="917696" y="3470190"/>
            <a:ext cx="398322" cy="318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5" name="Picture 11" descr="C:\Users\A9942152\Desktop\thumb-stock-illustration-computer-monitor-laptop-tablet-mobile-phone-electronic-gadgets-vector-icon-design-image.jpg">
            <a:extLst>
              <a:ext uri="{FF2B5EF4-FFF2-40B4-BE49-F238E27FC236}">
                <a16:creationId xmlns:a16="http://schemas.microsoft.com/office/drawing/2014/main" id="{AB15C610-B620-4224-A1D6-5D4F69CF2A9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9112" r="31053" b="6333"/>
          <a:stretch/>
        </p:blipFill>
        <p:spPr bwMode="auto">
          <a:xfrm>
            <a:off x="1051387" y="3983530"/>
            <a:ext cx="144000" cy="262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0" name="Picture 11" descr="C:\Users\A9942152\Desktop\thumb-stock-illustration-computer-monitor-laptop-tablet-mobile-phone-electronic-gadgets-vector-icon-design-image.jpg">
            <a:extLst>
              <a:ext uri="{FF2B5EF4-FFF2-40B4-BE49-F238E27FC236}">
                <a16:creationId xmlns:a16="http://schemas.microsoft.com/office/drawing/2014/main" id="{16F06833-6622-42DF-89A2-EC177D698B3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35" t="12974" r="4974" b="46867"/>
          <a:stretch/>
        </p:blipFill>
        <p:spPr bwMode="auto">
          <a:xfrm>
            <a:off x="917858" y="4508467"/>
            <a:ext cx="398322" cy="318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1" name="Picture 11" descr="C:\Users\A9942152\Desktop\thumb-stock-illustration-computer-monitor-laptop-tablet-mobile-phone-electronic-gadgets-vector-icon-design-image.jpg">
            <a:extLst>
              <a:ext uri="{FF2B5EF4-FFF2-40B4-BE49-F238E27FC236}">
                <a16:creationId xmlns:a16="http://schemas.microsoft.com/office/drawing/2014/main" id="{F3AE35E2-E018-4B6B-BA25-100174AABE8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9112" r="31053" b="6333"/>
          <a:stretch/>
        </p:blipFill>
        <p:spPr bwMode="auto">
          <a:xfrm>
            <a:off x="1051549" y="5021807"/>
            <a:ext cx="144000" cy="262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2" name="Picture 11" descr="C:\Users\A9942152\Desktop\thumb-stock-illustration-computer-monitor-laptop-tablet-mobile-phone-electronic-gadgets-vector-icon-design-image.jpg">
            <a:extLst>
              <a:ext uri="{FF2B5EF4-FFF2-40B4-BE49-F238E27FC236}">
                <a16:creationId xmlns:a16="http://schemas.microsoft.com/office/drawing/2014/main" id="{3B85C1FB-E994-4EC3-8B1D-DCB3799E224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35" t="12974" r="4974" b="46867"/>
          <a:stretch/>
        </p:blipFill>
        <p:spPr bwMode="auto">
          <a:xfrm>
            <a:off x="917858" y="5442639"/>
            <a:ext cx="398322" cy="318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3" name="Picture 11" descr="C:\Users\A9942152\Desktop\thumb-stock-illustration-computer-monitor-laptop-tablet-mobile-phone-electronic-gadgets-vector-icon-design-image.jpg">
            <a:extLst>
              <a:ext uri="{FF2B5EF4-FFF2-40B4-BE49-F238E27FC236}">
                <a16:creationId xmlns:a16="http://schemas.microsoft.com/office/drawing/2014/main" id="{5E3A8122-9B45-43DF-97B4-E22BE695FD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9112" r="31053" b="6333"/>
          <a:stretch/>
        </p:blipFill>
        <p:spPr bwMode="auto">
          <a:xfrm>
            <a:off x="1051549" y="5794054"/>
            <a:ext cx="144000" cy="262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2" name="Picture 15" descr="U:\Mes documents\Mes fichiers reçus\http___pluspng.com_img-png_png-not-67-800.png">
            <a:extLst>
              <a:ext uri="{FF2B5EF4-FFF2-40B4-BE49-F238E27FC236}">
                <a16:creationId xmlns:a16="http://schemas.microsoft.com/office/drawing/2014/main" id="{F9928F9E-7ABD-491E-B412-8F919516D95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3536649" y="3533733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1" name="Picture 15" descr="U:\Mes documents\Mes fichiers reçus\http___pluspng.com_img-png_png-not-67-800.png">
            <a:extLst>
              <a:ext uri="{FF2B5EF4-FFF2-40B4-BE49-F238E27FC236}">
                <a16:creationId xmlns:a16="http://schemas.microsoft.com/office/drawing/2014/main" id="{E21D086E-724C-40C1-93F9-A7D5EC02A3F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3567862" y="4016639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9" name="Picture 15" descr="U:\Mes documents\Mes fichiers reçus\http___pluspng.com_img-png_png-not-67-800.png">
            <a:extLst>
              <a:ext uri="{FF2B5EF4-FFF2-40B4-BE49-F238E27FC236}">
                <a16:creationId xmlns:a16="http://schemas.microsoft.com/office/drawing/2014/main" id="{47278835-835E-48F8-9C98-7D789492812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3450656" y="2695690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2" name="Picture 15" descr="U:\Mes documents\Mes fichiers reçus\http___pluspng.com_img-png_png-not-67-800.png">
            <a:extLst>
              <a:ext uri="{FF2B5EF4-FFF2-40B4-BE49-F238E27FC236}">
                <a16:creationId xmlns:a16="http://schemas.microsoft.com/office/drawing/2014/main" id="{EA5FD477-A0D3-4B2F-BE92-F3AFBF7FF1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3514854" y="1829865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E4089BD6-D613-4887-87FB-673988556CD5}"/>
              </a:ext>
            </a:extLst>
          </p:cNvPr>
          <p:cNvSpPr/>
          <p:nvPr/>
        </p:nvSpPr>
        <p:spPr>
          <a:xfrm>
            <a:off x="4242798" y="2470119"/>
            <a:ext cx="4697486" cy="577173"/>
          </a:xfrm>
          <a:prstGeom prst="rect">
            <a:avLst/>
          </a:prstGeom>
          <a:pattFill prst="dkUpDiag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9A262B28-F3E1-4E6E-A219-87A3F8938B33}"/>
              </a:ext>
            </a:extLst>
          </p:cNvPr>
          <p:cNvSpPr/>
          <p:nvPr/>
        </p:nvSpPr>
        <p:spPr>
          <a:xfrm>
            <a:off x="4242798" y="3624680"/>
            <a:ext cx="4196122" cy="577173"/>
          </a:xfrm>
          <a:prstGeom prst="rect">
            <a:avLst/>
          </a:prstGeom>
          <a:pattFill prst="dkUpDiag">
            <a:fgClr>
              <a:schemeClr val="accent3">
                <a:lumMod val="7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20B4892B-E1B6-400B-AF15-BF45FA1303EC}"/>
              </a:ext>
            </a:extLst>
          </p:cNvPr>
          <p:cNvSpPr/>
          <p:nvPr/>
        </p:nvSpPr>
        <p:spPr>
          <a:xfrm>
            <a:off x="4263432" y="4984208"/>
            <a:ext cx="4676852" cy="245031"/>
          </a:xfrm>
          <a:prstGeom prst="rect">
            <a:avLst/>
          </a:prstGeom>
          <a:pattFill prst="dkUpDiag">
            <a:fgClr>
              <a:schemeClr val="tx2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94B091DE-2E16-4EE0-BDBD-F3EAD66747BA}"/>
              </a:ext>
            </a:extLst>
          </p:cNvPr>
          <p:cNvSpPr/>
          <p:nvPr/>
        </p:nvSpPr>
        <p:spPr>
          <a:xfrm>
            <a:off x="7520346" y="4506734"/>
            <a:ext cx="797986" cy="231824"/>
          </a:xfrm>
          <a:prstGeom prst="rect">
            <a:avLst/>
          </a:prstGeom>
          <a:pattFill prst="dkUpDiag">
            <a:fgClr>
              <a:schemeClr val="tx2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9" name="Picture 15" descr="U:\Mes documents\Mes fichiers reçus\http___pluspng.com_img-png_png-not-67-800.png">
            <a:extLst>
              <a:ext uri="{FF2B5EF4-FFF2-40B4-BE49-F238E27FC236}">
                <a16:creationId xmlns:a16="http://schemas.microsoft.com/office/drawing/2014/main" id="{797981EC-BD36-4325-9B40-27C6BFEBD5D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3544374" y="4475926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0" name="ZoneTexte 109">
            <a:extLst>
              <a:ext uri="{FF2B5EF4-FFF2-40B4-BE49-F238E27FC236}">
                <a16:creationId xmlns:a16="http://schemas.microsoft.com/office/drawing/2014/main" id="{A0B2451B-AA53-49C2-9F42-B1BA87300C6F}"/>
              </a:ext>
            </a:extLst>
          </p:cNvPr>
          <p:cNvSpPr txBox="1"/>
          <p:nvPr/>
        </p:nvSpPr>
        <p:spPr>
          <a:xfrm>
            <a:off x="3220517" y="4652870"/>
            <a:ext cx="89893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/>
              <a:t>Full web</a:t>
            </a:r>
          </a:p>
        </p:txBody>
      </p:sp>
      <p:pic>
        <p:nvPicPr>
          <p:cNvPr id="112" name="Picture 15" descr="U:\Mes documents\Mes fichiers reçus\http___pluspng.com_img-png_png-not-67-800.png">
            <a:extLst>
              <a:ext uri="{FF2B5EF4-FFF2-40B4-BE49-F238E27FC236}">
                <a16:creationId xmlns:a16="http://schemas.microsoft.com/office/drawing/2014/main" id="{5B861878-2176-41C5-A11C-B81CCFC7A06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3523521" y="4974832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3" name="ZoneTexte 112">
            <a:extLst>
              <a:ext uri="{FF2B5EF4-FFF2-40B4-BE49-F238E27FC236}">
                <a16:creationId xmlns:a16="http://schemas.microsoft.com/office/drawing/2014/main" id="{5E832108-0D28-4BBB-9CBC-05E601C03926}"/>
              </a:ext>
            </a:extLst>
          </p:cNvPr>
          <p:cNvSpPr txBox="1"/>
          <p:nvPr/>
        </p:nvSpPr>
        <p:spPr>
          <a:xfrm>
            <a:off x="3199664" y="5151776"/>
            <a:ext cx="89893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/>
              <a:t>Full web</a:t>
            </a:r>
          </a:p>
        </p:txBody>
      </p:sp>
    </p:spTree>
    <p:extLst>
      <p:ext uri="{BB962C8B-B14F-4D97-AF65-F5344CB8AC3E}">
        <p14:creationId xmlns:p14="http://schemas.microsoft.com/office/powerpoint/2010/main" val="3961710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80000" y="414000"/>
            <a:ext cx="8064000" cy="608400"/>
          </a:xfrm>
        </p:spPr>
        <p:txBody>
          <a:bodyPr/>
          <a:lstStyle/>
          <a:p>
            <a:r>
              <a:rPr lang="fr-FR" dirty="0"/>
              <a:t>Le panorama des fonctionnalités selfcare disponibles (2/2)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E1564E-73E6-47A7-BC97-7D60F78144EA}" type="slidenum">
              <a:rPr kumimoji="0" lang="fr-FR" altLang="fr-FR" sz="800" b="1" i="0" u="none" strike="noStrike" kern="1200" cap="all" spc="0" normalizeH="0" baseline="0" noProof="0" smtClean="0">
                <a:ln>
                  <a:noFill/>
                </a:ln>
                <a:solidFill>
                  <a:srgbClr val="581D7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r-FR" altLang="fr-FR" sz="800" b="1" i="0" u="none" strike="noStrike" kern="1200" cap="all" spc="0" normalizeH="0" baseline="0" noProof="0" dirty="0">
              <a:ln>
                <a:noFill/>
              </a:ln>
              <a:solidFill>
                <a:srgbClr val="581D74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26000" y="1424366"/>
            <a:ext cx="9000000" cy="4848624"/>
          </a:xfrm>
          <a:prstGeom prst="rect">
            <a:avLst/>
          </a:prstGeom>
          <a:solidFill>
            <a:srgbClr val="FDEDF8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14400" y="1424365"/>
            <a:ext cx="791999" cy="48486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/>
          </a:p>
        </p:txBody>
      </p:sp>
      <p:pic>
        <p:nvPicPr>
          <p:cNvPr id="171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1767600" y="1644852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2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2592000" y="1645200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3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3463200" y="1645200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4323600" y="1645200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5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5180400" y="1645200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6051600" y="1645200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6930000" y="1645200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8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7790400" y="1645200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9" name="Connecteur droit 178"/>
          <p:cNvCxnSpPr/>
          <p:nvPr/>
        </p:nvCxnSpPr>
        <p:spPr>
          <a:xfrm flipV="1">
            <a:off x="784800" y="2073641"/>
            <a:ext cx="8334000" cy="0"/>
          </a:xfrm>
          <a:prstGeom prst="line">
            <a:avLst/>
          </a:prstGeom>
          <a:ln w="19050">
            <a:solidFill>
              <a:schemeClr val="accent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necteur droit 179"/>
          <p:cNvCxnSpPr/>
          <p:nvPr/>
        </p:nvCxnSpPr>
        <p:spPr>
          <a:xfrm flipV="1">
            <a:off x="28800" y="2074494"/>
            <a:ext cx="792000" cy="0"/>
          </a:xfrm>
          <a:prstGeom prst="line">
            <a:avLst/>
          </a:prstGeom>
          <a:ln w="19050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ZoneTexte 181"/>
          <p:cNvSpPr txBox="1"/>
          <p:nvPr/>
        </p:nvSpPr>
        <p:spPr>
          <a:xfrm>
            <a:off x="14400" y="2089715"/>
            <a:ext cx="791998" cy="658800"/>
          </a:xfrm>
          <a:prstGeom prst="rect">
            <a:avLst/>
          </a:prstGeom>
          <a:noFill/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fr-FR" sz="1000" b="1" dirty="0">
                <a:solidFill>
                  <a:schemeClr val="bg1"/>
                </a:solidFill>
              </a:rPr>
              <a:t>Modifier assurance</a:t>
            </a:r>
          </a:p>
        </p:txBody>
      </p:sp>
      <p:cxnSp>
        <p:nvCxnSpPr>
          <p:cNvPr id="183" name="Connecteur droit 182"/>
          <p:cNvCxnSpPr/>
          <p:nvPr/>
        </p:nvCxnSpPr>
        <p:spPr>
          <a:xfrm flipV="1">
            <a:off x="784800" y="2748515"/>
            <a:ext cx="8334000" cy="0"/>
          </a:xfrm>
          <a:prstGeom prst="line">
            <a:avLst/>
          </a:prstGeom>
          <a:ln w="19050">
            <a:solidFill>
              <a:schemeClr val="accent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Connecteur droit 183"/>
          <p:cNvCxnSpPr/>
          <p:nvPr/>
        </p:nvCxnSpPr>
        <p:spPr>
          <a:xfrm flipV="1">
            <a:off x="28800" y="2749368"/>
            <a:ext cx="792000" cy="0"/>
          </a:xfrm>
          <a:prstGeom prst="line">
            <a:avLst/>
          </a:prstGeom>
          <a:ln w="19050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0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1767600" y="2178930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1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3463200" y="2178000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2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6051600" y="2178000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" name="ZoneTexte 193"/>
          <p:cNvSpPr txBox="1"/>
          <p:nvPr/>
        </p:nvSpPr>
        <p:spPr>
          <a:xfrm>
            <a:off x="1468139" y="2324331"/>
            <a:ext cx="9131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/>
              <a:t>Contrat (tout)</a:t>
            </a:r>
          </a:p>
          <a:p>
            <a:pPr algn="ctr"/>
            <a:r>
              <a:rPr lang="fr-FR" sz="800" dirty="0"/>
              <a:t>Immatriculation</a:t>
            </a:r>
          </a:p>
          <a:p>
            <a:pPr algn="ctr"/>
            <a:r>
              <a:rPr lang="fr-FR" sz="800" dirty="0"/>
              <a:t>Conducteurs</a:t>
            </a:r>
          </a:p>
        </p:txBody>
      </p:sp>
      <p:sp>
        <p:nvSpPr>
          <p:cNvPr id="197" name="ZoneTexte 196"/>
          <p:cNvSpPr txBox="1"/>
          <p:nvPr/>
        </p:nvSpPr>
        <p:spPr>
          <a:xfrm>
            <a:off x="3002450" y="2324331"/>
            <a:ext cx="11030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/>
              <a:t>Garanties</a:t>
            </a:r>
          </a:p>
          <a:p>
            <a:pPr algn="ctr"/>
            <a:r>
              <a:rPr lang="fr-FR" sz="800" dirty="0"/>
              <a:t>Bénéficiaires</a:t>
            </a:r>
          </a:p>
          <a:p>
            <a:pPr algn="ctr"/>
            <a:r>
              <a:rPr lang="fr-FR" sz="800" dirty="0"/>
              <a:t>Assurance scolaire</a:t>
            </a:r>
          </a:p>
        </p:txBody>
      </p:sp>
      <p:sp>
        <p:nvSpPr>
          <p:cNvPr id="199" name="ZoneTexte 198"/>
          <p:cNvSpPr txBox="1"/>
          <p:nvPr/>
        </p:nvSpPr>
        <p:spPr>
          <a:xfrm>
            <a:off x="5693078" y="2318103"/>
            <a:ext cx="8989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/>
              <a:t>Garanties</a:t>
            </a:r>
          </a:p>
          <a:p>
            <a:pPr algn="ctr"/>
            <a:r>
              <a:rPr lang="fr-FR" sz="800" dirty="0"/>
              <a:t>Bénéficiaire</a:t>
            </a:r>
          </a:p>
          <a:p>
            <a:pPr algn="ctr"/>
            <a:r>
              <a:rPr lang="fr-FR" sz="800" dirty="0"/>
              <a:t>Appareils</a:t>
            </a:r>
          </a:p>
        </p:txBody>
      </p:sp>
      <p:sp>
        <p:nvSpPr>
          <p:cNvPr id="208" name="ZoneTexte 207"/>
          <p:cNvSpPr txBox="1"/>
          <p:nvPr/>
        </p:nvSpPr>
        <p:spPr>
          <a:xfrm>
            <a:off x="14400" y="2749368"/>
            <a:ext cx="791998" cy="658800"/>
          </a:xfrm>
          <a:prstGeom prst="rect">
            <a:avLst/>
          </a:prstGeom>
          <a:noFill/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fr-FR" sz="1000" b="1" dirty="0">
                <a:solidFill>
                  <a:schemeClr val="bg1"/>
                </a:solidFill>
              </a:rPr>
              <a:t>Modifier compte prélèvement</a:t>
            </a:r>
          </a:p>
          <a:p>
            <a:pPr algn="ctr"/>
            <a:r>
              <a:rPr lang="fr-FR" sz="800" dirty="0">
                <a:solidFill>
                  <a:schemeClr val="bg1"/>
                </a:solidFill>
              </a:rPr>
              <a:t>(si comptes CE)</a:t>
            </a:r>
          </a:p>
        </p:txBody>
      </p:sp>
      <p:pic>
        <p:nvPicPr>
          <p:cNvPr id="212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1767600" y="2962234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3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2592000" y="2962800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4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3463200" y="2962800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4323600" y="2962800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6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5180400" y="2962800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7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6051600" y="2962800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8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6930000" y="2962800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9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7790400" y="2962800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20" name="Connecteur droit 219"/>
          <p:cNvCxnSpPr/>
          <p:nvPr/>
        </p:nvCxnSpPr>
        <p:spPr>
          <a:xfrm flipV="1">
            <a:off x="784800" y="3398643"/>
            <a:ext cx="8334000" cy="0"/>
          </a:xfrm>
          <a:prstGeom prst="line">
            <a:avLst/>
          </a:prstGeom>
          <a:ln w="19050">
            <a:solidFill>
              <a:schemeClr val="accent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Connecteur droit 220"/>
          <p:cNvCxnSpPr/>
          <p:nvPr/>
        </p:nvCxnSpPr>
        <p:spPr>
          <a:xfrm flipV="1">
            <a:off x="28800" y="3399496"/>
            <a:ext cx="792000" cy="0"/>
          </a:xfrm>
          <a:prstGeom prst="line">
            <a:avLst/>
          </a:prstGeom>
          <a:ln w="19050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ZoneTexte 221"/>
          <p:cNvSpPr txBox="1"/>
          <p:nvPr/>
        </p:nvSpPr>
        <p:spPr>
          <a:xfrm>
            <a:off x="-11000" y="3407193"/>
            <a:ext cx="829797" cy="808717"/>
          </a:xfrm>
          <a:prstGeom prst="rect">
            <a:avLst/>
          </a:prstGeom>
          <a:noFill/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fr-FR" sz="1000" b="1" dirty="0">
                <a:solidFill>
                  <a:schemeClr val="bg1"/>
                </a:solidFill>
              </a:rPr>
              <a:t>Modifier coordonnées</a:t>
            </a:r>
          </a:p>
          <a:p>
            <a:pPr algn="ctr"/>
            <a:r>
              <a:rPr lang="fr-FR" sz="800" dirty="0">
                <a:solidFill>
                  <a:schemeClr val="bg1"/>
                </a:solidFill>
              </a:rPr>
              <a:t>(téléphone et </a:t>
            </a:r>
          </a:p>
          <a:p>
            <a:pPr algn="ctr"/>
            <a:r>
              <a:rPr lang="fr-FR" sz="800" dirty="0">
                <a:solidFill>
                  <a:schemeClr val="bg1"/>
                </a:solidFill>
              </a:rPr>
              <a:t>e-mail)</a:t>
            </a:r>
          </a:p>
        </p:txBody>
      </p:sp>
      <p:pic>
        <p:nvPicPr>
          <p:cNvPr id="228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1767600" y="3695950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3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2592000" y="3697289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6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3463200" y="3697289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4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4323600" y="3697289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5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5180400" y="3697289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7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6051600" y="3697289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8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6930000" y="3697289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9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7790400" y="3697289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61" name="Connecteur droit 260"/>
          <p:cNvCxnSpPr/>
          <p:nvPr/>
        </p:nvCxnSpPr>
        <p:spPr>
          <a:xfrm flipV="1">
            <a:off x="784800" y="4221235"/>
            <a:ext cx="8334000" cy="0"/>
          </a:xfrm>
          <a:prstGeom prst="line">
            <a:avLst/>
          </a:prstGeom>
          <a:ln w="19050">
            <a:solidFill>
              <a:schemeClr val="accent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Connecteur droit 261"/>
          <p:cNvCxnSpPr/>
          <p:nvPr/>
        </p:nvCxnSpPr>
        <p:spPr>
          <a:xfrm flipV="1">
            <a:off x="28800" y="4222088"/>
            <a:ext cx="792000" cy="0"/>
          </a:xfrm>
          <a:prstGeom prst="line">
            <a:avLst/>
          </a:prstGeom>
          <a:ln w="19050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3" name="ZoneTexte 262"/>
          <p:cNvSpPr txBox="1"/>
          <p:nvPr/>
        </p:nvSpPr>
        <p:spPr>
          <a:xfrm>
            <a:off x="14399" y="4247489"/>
            <a:ext cx="792000" cy="658764"/>
          </a:xfrm>
          <a:prstGeom prst="rect">
            <a:avLst/>
          </a:prstGeom>
          <a:noFill/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fr-FR" sz="1000" b="1" dirty="0">
                <a:solidFill>
                  <a:schemeClr val="bg1"/>
                </a:solidFill>
              </a:rPr>
              <a:t>Spécificités</a:t>
            </a:r>
          </a:p>
        </p:txBody>
      </p:sp>
      <p:pic>
        <p:nvPicPr>
          <p:cNvPr id="267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1767600" y="4247981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2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4323600" y="4306056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96" name="Connecteur droit 295"/>
          <p:cNvCxnSpPr/>
          <p:nvPr/>
        </p:nvCxnSpPr>
        <p:spPr>
          <a:xfrm flipV="1">
            <a:off x="784800" y="4918655"/>
            <a:ext cx="8334000" cy="0"/>
          </a:xfrm>
          <a:prstGeom prst="line">
            <a:avLst/>
          </a:prstGeom>
          <a:ln w="19050">
            <a:solidFill>
              <a:schemeClr val="accent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Connecteur droit 296"/>
          <p:cNvCxnSpPr/>
          <p:nvPr/>
        </p:nvCxnSpPr>
        <p:spPr>
          <a:xfrm flipV="1">
            <a:off x="28800" y="4919508"/>
            <a:ext cx="792000" cy="0"/>
          </a:xfrm>
          <a:prstGeom prst="line">
            <a:avLst/>
          </a:prstGeom>
          <a:ln w="19050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6" name="ZoneTexte 325"/>
          <p:cNvSpPr txBox="1"/>
          <p:nvPr/>
        </p:nvSpPr>
        <p:spPr>
          <a:xfrm>
            <a:off x="4022826" y="4424856"/>
            <a:ext cx="821653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fr-FR" sz="800" dirty="0"/>
              <a:t>Accès IJNET</a:t>
            </a:r>
          </a:p>
          <a:p>
            <a:pPr algn="ctr"/>
            <a:r>
              <a:rPr lang="fr-FR" sz="800" dirty="0"/>
              <a:t>(uniquement desktop)</a:t>
            </a:r>
          </a:p>
        </p:txBody>
      </p:sp>
      <p:pic>
        <p:nvPicPr>
          <p:cNvPr id="338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6051600" y="5156300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9" name="ZoneTexte 358"/>
          <p:cNvSpPr txBox="1"/>
          <p:nvPr/>
        </p:nvSpPr>
        <p:spPr>
          <a:xfrm>
            <a:off x="14400" y="4914803"/>
            <a:ext cx="791998" cy="658800"/>
          </a:xfrm>
          <a:prstGeom prst="rect">
            <a:avLst/>
          </a:prstGeom>
          <a:noFill/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fr-FR" sz="1000" b="1" dirty="0">
                <a:solidFill>
                  <a:schemeClr val="bg1"/>
                </a:solidFill>
              </a:rPr>
              <a:t>Déclarer sinistre</a:t>
            </a:r>
          </a:p>
        </p:txBody>
      </p:sp>
      <p:pic>
        <p:nvPicPr>
          <p:cNvPr id="362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3463200" y="5005100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3" name="ZoneTexte 362"/>
          <p:cNvSpPr txBox="1"/>
          <p:nvPr/>
        </p:nvSpPr>
        <p:spPr>
          <a:xfrm>
            <a:off x="2981715" y="5166813"/>
            <a:ext cx="10768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/>
              <a:t>Dégât des eaux, </a:t>
            </a:r>
            <a:r>
              <a:rPr lang="fr-FR" sz="800" dirty="0" err="1"/>
              <a:t>évt</a:t>
            </a:r>
            <a:r>
              <a:rPr lang="fr-FR" sz="800" dirty="0"/>
              <a:t>. climatique (vent, pluies, gel)</a:t>
            </a:r>
          </a:p>
        </p:txBody>
      </p:sp>
      <p:pic>
        <p:nvPicPr>
          <p:cNvPr id="364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7790400" y="5156300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6" name="Connecteur droit 155"/>
          <p:cNvCxnSpPr/>
          <p:nvPr/>
        </p:nvCxnSpPr>
        <p:spPr>
          <a:xfrm flipV="1">
            <a:off x="784800" y="5618042"/>
            <a:ext cx="8334000" cy="0"/>
          </a:xfrm>
          <a:prstGeom prst="line">
            <a:avLst/>
          </a:prstGeom>
          <a:ln w="19050">
            <a:solidFill>
              <a:schemeClr val="accent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cteur droit 156"/>
          <p:cNvCxnSpPr/>
          <p:nvPr/>
        </p:nvCxnSpPr>
        <p:spPr>
          <a:xfrm flipV="1">
            <a:off x="28800" y="5618895"/>
            <a:ext cx="792000" cy="0"/>
          </a:xfrm>
          <a:prstGeom prst="line">
            <a:avLst/>
          </a:prstGeom>
          <a:ln w="19050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3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3463200" y="5840300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8" name="ZoneTexte 197"/>
          <p:cNvSpPr txBox="1"/>
          <p:nvPr/>
        </p:nvSpPr>
        <p:spPr>
          <a:xfrm>
            <a:off x="14400" y="5614190"/>
            <a:ext cx="791998" cy="658800"/>
          </a:xfrm>
          <a:prstGeom prst="rect">
            <a:avLst/>
          </a:prstGeom>
          <a:noFill/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fr-FR" sz="1000" b="1" dirty="0">
                <a:solidFill>
                  <a:schemeClr val="bg1"/>
                </a:solidFill>
              </a:rPr>
              <a:t>Consulter sinistre</a:t>
            </a:r>
          </a:p>
        </p:txBody>
      </p:sp>
      <p:pic>
        <p:nvPicPr>
          <p:cNvPr id="206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7790400" y="5840300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3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6051600" y="5840300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8" name="ZoneTexte 237"/>
          <p:cNvSpPr txBox="1"/>
          <p:nvPr/>
        </p:nvSpPr>
        <p:spPr>
          <a:xfrm>
            <a:off x="1444650" y="4367550"/>
            <a:ext cx="8410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/>
              <a:t>Demande carte verte</a:t>
            </a:r>
          </a:p>
          <a:p>
            <a:pPr algn="ctr"/>
            <a:r>
              <a:rPr lang="fr-FR" sz="800" dirty="0"/>
              <a:t>Transmettre justificatif</a:t>
            </a:r>
          </a:p>
        </p:txBody>
      </p:sp>
      <p:sp>
        <p:nvSpPr>
          <p:cNvPr id="141" name="Pentagone 140"/>
          <p:cNvSpPr/>
          <p:nvPr/>
        </p:nvSpPr>
        <p:spPr>
          <a:xfrm>
            <a:off x="1404000" y="5811305"/>
            <a:ext cx="155249" cy="307285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2" name="Pentagone 141"/>
          <p:cNvSpPr/>
          <p:nvPr/>
        </p:nvSpPr>
        <p:spPr>
          <a:xfrm>
            <a:off x="1404000" y="4441417"/>
            <a:ext cx="155249" cy="307285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3" name="Pentagone 142"/>
          <p:cNvSpPr/>
          <p:nvPr/>
        </p:nvSpPr>
        <p:spPr>
          <a:xfrm>
            <a:off x="1404000" y="5147079"/>
            <a:ext cx="155249" cy="307285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" name="Pentagone 144"/>
          <p:cNvSpPr/>
          <p:nvPr/>
        </p:nvSpPr>
        <p:spPr>
          <a:xfrm>
            <a:off x="1404000" y="3642820"/>
            <a:ext cx="155249" cy="307285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6" name="Pentagone 145"/>
          <p:cNvSpPr/>
          <p:nvPr/>
        </p:nvSpPr>
        <p:spPr>
          <a:xfrm>
            <a:off x="1404000" y="2925125"/>
            <a:ext cx="155249" cy="307285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7" name="Pentagone 146"/>
          <p:cNvSpPr/>
          <p:nvPr/>
        </p:nvSpPr>
        <p:spPr>
          <a:xfrm>
            <a:off x="1404000" y="2304662"/>
            <a:ext cx="155249" cy="307285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8" name="Pentagone 147"/>
          <p:cNvSpPr/>
          <p:nvPr/>
        </p:nvSpPr>
        <p:spPr>
          <a:xfrm>
            <a:off x="1404000" y="1607447"/>
            <a:ext cx="155249" cy="307285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4" name="ZoneTexte 223"/>
          <p:cNvSpPr txBox="1"/>
          <p:nvPr/>
        </p:nvSpPr>
        <p:spPr>
          <a:xfrm>
            <a:off x="1413855" y="861140"/>
            <a:ext cx="8989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>
                <a:solidFill>
                  <a:schemeClr val="bg1">
                    <a:lumMod val="50000"/>
                  </a:schemeClr>
                </a:solidFill>
              </a:rPr>
              <a:t>AUTO</a:t>
            </a:r>
          </a:p>
        </p:txBody>
      </p:sp>
      <p:sp>
        <p:nvSpPr>
          <p:cNvPr id="242" name="ZoneTexte 241"/>
          <p:cNvSpPr txBox="1"/>
          <p:nvPr/>
        </p:nvSpPr>
        <p:spPr>
          <a:xfrm>
            <a:off x="2230236" y="861804"/>
            <a:ext cx="8989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>
                <a:solidFill>
                  <a:schemeClr val="bg1">
                    <a:lumMod val="50000"/>
                  </a:schemeClr>
                </a:solidFill>
              </a:rPr>
              <a:t>2 ROUES</a:t>
            </a:r>
          </a:p>
        </p:txBody>
      </p:sp>
      <p:sp>
        <p:nvSpPr>
          <p:cNvPr id="246" name="ZoneTexte 245"/>
          <p:cNvSpPr txBox="1"/>
          <p:nvPr/>
        </p:nvSpPr>
        <p:spPr>
          <a:xfrm>
            <a:off x="3989998" y="861804"/>
            <a:ext cx="8989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>
                <a:solidFill>
                  <a:schemeClr val="bg1">
                    <a:lumMod val="50000"/>
                  </a:schemeClr>
                </a:solidFill>
              </a:rPr>
              <a:t>PJ</a:t>
            </a:r>
            <a:r>
              <a:rPr lang="fr-FR" sz="1100" b="1" baseline="30000" dirty="0">
                <a:solidFill>
                  <a:schemeClr val="bg1">
                    <a:lumMod val="50000"/>
                  </a:schemeClr>
                </a:solidFill>
              </a:rPr>
              <a:t>1</a:t>
            </a:r>
          </a:p>
        </p:txBody>
      </p:sp>
      <p:sp>
        <p:nvSpPr>
          <p:cNvPr id="248" name="ZoneTexte 247"/>
          <p:cNvSpPr txBox="1"/>
          <p:nvPr/>
        </p:nvSpPr>
        <p:spPr>
          <a:xfrm>
            <a:off x="4825429" y="861804"/>
            <a:ext cx="8989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>
                <a:solidFill>
                  <a:schemeClr val="bg1">
                    <a:lumMod val="50000"/>
                  </a:schemeClr>
                </a:solidFill>
              </a:rPr>
              <a:t>GAV</a:t>
            </a:r>
            <a:r>
              <a:rPr lang="fr-FR" sz="1100" b="1" baseline="30000" dirty="0">
                <a:solidFill>
                  <a:schemeClr val="bg1">
                    <a:lumMod val="50000"/>
                  </a:schemeClr>
                </a:solidFill>
              </a:rPr>
              <a:t>2</a:t>
            </a:r>
          </a:p>
        </p:txBody>
      </p:sp>
      <p:sp>
        <p:nvSpPr>
          <p:cNvPr id="251" name="ZoneTexte 250"/>
          <p:cNvSpPr txBox="1"/>
          <p:nvPr/>
        </p:nvSpPr>
        <p:spPr>
          <a:xfrm>
            <a:off x="5692610" y="861804"/>
            <a:ext cx="8989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>
                <a:solidFill>
                  <a:schemeClr val="bg1">
                    <a:lumMod val="50000"/>
                  </a:schemeClr>
                </a:solidFill>
              </a:rPr>
              <a:t>ASM</a:t>
            </a:r>
            <a:r>
              <a:rPr lang="fr-FR" sz="1100" b="1" baseline="30000" dirty="0">
                <a:solidFill>
                  <a:schemeClr val="bg1">
                    <a:lumMod val="50000"/>
                  </a:schemeClr>
                </a:solidFill>
              </a:rPr>
              <a:t>3</a:t>
            </a:r>
          </a:p>
        </p:txBody>
      </p:sp>
      <p:sp>
        <p:nvSpPr>
          <p:cNvPr id="253" name="ZoneTexte 252"/>
          <p:cNvSpPr txBox="1"/>
          <p:nvPr/>
        </p:nvSpPr>
        <p:spPr>
          <a:xfrm>
            <a:off x="6559791" y="861804"/>
            <a:ext cx="8989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>
                <a:solidFill>
                  <a:schemeClr val="bg1">
                    <a:lumMod val="50000"/>
                  </a:schemeClr>
                </a:solidFill>
              </a:rPr>
              <a:t>ASE</a:t>
            </a:r>
            <a:r>
              <a:rPr lang="fr-FR" sz="1100" b="1" baseline="30000" dirty="0">
                <a:solidFill>
                  <a:schemeClr val="bg1">
                    <a:lumMod val="50000"/>
                  </a:schemeClr>
                </a:solidFill>
              </a:rPr>
              <a:t>4</a:t>
            </a:r>
          </a:p>
        </p:txBody>
      </p:sp>
      <p:sp>
        <p:nvSpPr>
          <p:cNvPr id="256" name="ZoneTexte 255"/>
          <p:cNvSpPr txBox="1"/>
          <p:nvPr/>
        </p:nvSpPr>
        <p:spPr>
          <a:xfrm>
            <a:off x="7452028" y="861804"/>
            <a:ext cx="8989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>
                <a:solidFill>
                  <a:schemeClr val="bg1">
                    <a:lumMod val="50000"/>
                  </a:schemeClr>
                </a:solidFill>
              </a:rPr>
              <a:t>ASC</a:t>
            </a:r>
            <a:r>
              <a:rPr lang="fr-FR" sz="1100" b="1" baseline="30000" dirty="0">
                <a:solidFill>
                  <a:schemeClr val="bg1">
                    <a:lumMod val="50000"/>
                  </a:schemeClr>
                </a:solidFill>
              </a:rPr>
              <a:t>5</a:t>
            </a:r>
          </a:p>
        </p:txBody>
      </p:sp>
      <p:pic>
        <p:nvPicPr>
          <p:cNvPr id="260" name="Picture 2"/>
          <p:cNvPicPr>
            <a:picLocks noChangeAspect="1" noChangeArrowheads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762" y="1161134"/>
            <a:ext cx="488765" cy="266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5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5408" y="1128720"/>
            <a:ext cx="360000" cy="312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" name="Picture 7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3432" y="1154579"/>
            <a:ext cx="317793" cy="28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9" name="Picture 8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3433" y="1160757"/>
            <a:ext cx="335247" cy="276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0" name="Picture 9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1394" y="1107577"/>
            <a:ext cx="376119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1" name="Picture 10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3134" y="1161763"/>
            <a:ext cx="313295" cy="278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2" name="Picture 6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1353" y="1173229"/>
            <a:ext cx="396000" cy="267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3" name="ZoneTexte 272"/>
          <p:cNvSpPr txBox="1"/>
          <p:nvPr/>
        </p:nvSpPr>
        <p:spPr>
          <a:xfrm>
            <a:off x="8208162" y="860404"/>
            <a:ext cx="8989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>
                <a:solidFill>
                  <a:schemeClr val="bg1">
                    <a:lumMod val="50000"/>
                  </a:schemeClr>
                </a:solidFill>
              </a:rPr>
              <a:t>SANT</a:t>
            </a:r>
            <a:r>
              <a:rPr lang="fr-FR" sz="1100" b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É</a:t>
            </a:r>
            <a:endParaRPr lang="fr-FR" sz="1100" b="1" baseline="30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74" name="Picture 2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1661" y="1102964"/>
            <a:ext cx="199155" cy="3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5" name="ZoneTexte 274"/>
          <p:cNvSpPr txBox="1"/>
          <p:nvPr/>
        </p:nvSpPr>
        <p:spPr>
          <a:xfrm>
            <a:off x="14400" y="1424366"/>
            <a:ext cx="791998" cy="658800"/>
          </a:xfrm>
          <a:prstGeom prst="rect">
            <a:avLst/>
          </a:prstGeom>
          <a:noFill/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fr-FR" sz="1000" b="1" dirty="0">
                <a:solidFill>
                  <a:schemeClr val="bg1"/>
                </a:solidFill>
              </a:rPr>
              <a:t>Télécharger</a:t>
            </a:r>
          </a:p>
          <a:p>
            <a:pPr algn="ctr"/>
            <a:r>
              <a:rPr lang="fr-FR" sz="800" dirty="0">
                <a:solidFill>
                  <a:schemeClr val="bg1"/>
                </a:solidFill>
              </a:rPr>
              <a:t>(CG ou échéancier ou attestation)</a:t>
            </a:r>
          </a:p>
        </p:txBody>
      </p:sp>
      <p:pic>
        <p:nvPicPr>
          <p:cNvPr id="280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8550176" y="3697289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1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8589600" y="4335084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3" name="ZoneTexte 282"/>
          <p:cNvSpPr txBox="1"/>
          <p:nvPr/>
        </p:nvSpPr>
        <p:spPr>
          <a:xfrm>
            <a:off x="8280399" y="4453884"/>
            <a:ext cx="838401" cy="338554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fr-FR" sz="800" dirty="0"/>
              <a:t>Consultation remboursement</a:t>
            </a:r>
          </a:p>
        </p:txBody>
      </p:sp>
      <p:pic>
        <p:nvPicPr>
          <p:cNvPr id="286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2592000" y="4247981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7" name="ZoneTexte 286"/>
          <p:cNvSpPr txBox="1"/>
          <p:nvPr/>
        </p:nvSpPr>
        <p:spPr>
          <a:xfrm>
            <a:off x="2267837" y="4366800"/>
            <a:ext cx="8410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/>
              <a:t>Demande carte verte</a:t>
            </a:r>
          </a:p>
          <a:p>
            <a:pPr algn="ctr"/>
            <a:r>
              <a:rPr lang="fr-FR" sz="800" dirty="0"/>
              <a:t>Transmettre justificatif</a:t>
            </a:r>
          </a:p>
        </p:txBody>
      </p:sp>
      <p:pic>
        <p:nvPicPr>
          <p:cNvPr id="154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1781356" y="5865977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2" name="Picture 15" descr="U:\Mes documents\Mes fichiers reçus\http___pluspng.com_img-png_png-not-67-800.pn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2566121" y="5858742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2" name="Picture 15" descr="U:\Mes documents\Mes fichiers reçus\http___pluspng.com_img-png_png-not-67-800.png">
            <a:extLst>
              <a:ext uri="{FF2B5EF4-FFF2-40B4-BE49-F238E27FC236}">
                <a16:creationId xmlns:a16="http://schemas.microsoft.com/office/drawing/2014/main" id="{6BFC3D26-2AA5-4798-8E82-A1DC38D4A5D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1781356" y="5202370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" name="Picture 15" descr="U:\Mes documents\Mes fichiers reçus\http___pluspng.com_img-png_png-not-67-800.png">
            <a:extLst>
              <a:ext uri="{FF2B5EF4-FFF2-40B4-BE49-F238E27FC236}">
                <a16:creationId xmlns:a16="http://schemas.microsoft.com/office/drawing/2014/main" id="{F512E632-91A0-4825-9396-1C9E640890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2566121" y="5195135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0" name="ZoneTexte 149">
            <a:extLst>
              <a:ext uri="{FF2B5EF4-FFF2-40B4-BE49-F238E27FC236}">
                <a16:creationId xmlns:a16="http://schemas.microsoft.com/office/drawing/2014/main" id="{94679808-79A7-4BF2-8729-0008F2DCD2E8}"/>
              </a:ext>
            </a:extLst>
          </p:cNvPr>
          <p:cNvSpPr txBox="1"/>
          <p:nvPr/>
        </p:nvSpPr>
        <p:spPr>
          <a:xfrm>
            <a:off x="8554" y="6291167"/>
            <a:ext cx="762113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/>
              <a:t>1 Protection Juridique ; 2 Garantie des accidents de la vie ; 3 Sécur’Média ; 4 Assurance sur Epargne ; 5 Assurance sur Compte</a:t>
            </a:r>
          </a:p>
        </p:txBody>
      </p:sp>
      <p:pic>
        <p:nvPicPr>
          <p:cNvPr id="149" name="Picture 11" descr="C:\Users\A9942152\Desktop\thumb-stock-illustration-computer-monitor-laptop-tablet-mobile-phone-electronic-gadgets-vector-icon-design-image.jpg">
            <a:extLst>
              <a:ext uri="{FF2B5EF4-FFF2-40B4-BE49-F238E27FC236}">
                <a16:creationId xmlns:a16="http://schemas.microsoft.com/office/drawing/2014/main" id="{89F4E294-5898-468E-8B99-1BDCB1B1AD6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35" t="12974" r="4974" b="46867"/>
          <a:stretch/>
        </p:blipFill>
        <p:spPr bwMode="auto">
          <a:xfrm>
            <a:off x="880839" y="1460643"/>
            <a:ext cx="398322" cy="318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1" name="Picture 11" descr="C:\Users\A9942152\Desktop\thumb-stock-illustration-computer-monitor-laptop-tablet-mobile-phone-electronic-gadgets-vector-icon-design-image.jpg">
            <a:extLst>
              <a:ext uri="{FF2B5EF4-FFF2-40B4-BE49-F238E27FC236}">
                <a16:creationId xmlns:a16="http://schemas.microsoft.com/office/drawing/2014/main" id="{52029E01-EAAE-49ED-B964-8E4CC0F846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9112" r="31053" b="6333"/>
          <a:stretch/>
        </p:blipFill>
        <p:spPr bwMode="auto">
          <a:xfrm>
            <a:off x="1014530" y="1812058"/>
            <a:ext cx="144000" cy="262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5" name="Picture 11" descr="C:\Users\A9942152\Desktop\thumb-stock-illustration-computer-monitor-laptop-tablet-mobile-phone-electronic-gadgets-vector-icon-design-image.jpg">
            <a:extLst>
              <a:ext uri="{FF2B5EF4-FFF2-40B4-BE49-F238E27FC236}">
                <a16:creationId xmlns:a16="http://schemas.microsoft.com/office/drawing/2014/main" id="{37C25203-ACCC-47A6-9A03-080929567BB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35" t="12974" r="4974" b="46867"/>
          <a:stretch/>
        </p:blipFill>
        <p:spPr bwMode="auto">
          <a:xfrm>
            <a:off x="880839" y="2109461"/>
            <a:ext cx="398322" cy="318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1" name="Picture 11" descr="C:\Users\A9942152\Desktop\thumb-stock-illustration-computer-monitor-laptop-tablet-mobile-phone-electronic-gadgets-vector-icon-design-image.jpg">
            <a:extLst>
              <a:ext uri="{FF2B5EF4-FFF2-40B4-BE49-F238E27FC236}">
                <a16:creationId xmlns:a16="http://schemas.microsoft.com/office/drawing/2014/main" id="{95FE29E3-EB87-46F6-B799-CF372F956FB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9112" r="31053" b="6333"/>
          <a:stretch/>
        </p:blipFill>
        <p:spPr bwMode="auto">
          <a:xfrm>
            <a:off x="1014530" y="2460876"/>
            <a:ext cx="144000" cy="262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" name="Picture 11" descr="C:\Users\A9942152\Desktop\thumb-stock-illustration-computer-monitor-laptop-tablet-mobile-phone-electronic-gadgets-vector-icon-design-image.jpg">
            <a:extLst>
              <a:ext uri="{FF2B5EF4-FFF2-40B4-BE49-F238E27FC236}">
                <a16:creationId xmlns:a16="http://schemas.microsoft.com/office/drawing/2014/main" id="{05CA3C21-F24D-4675-BE9D-47CC93D0213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35" t="12974" r="4974" b="46867"/>
          <a:stretch/>
        </p:blipFill>
        <p:spPr bwMode="auto">
          <a:xfrm>
            <a:off x="880839" y="2776033"/>
            <a:ext cx="398322" cy="318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" name="Picture 11" descr="C:\Users\A9942152\Desktop\thumb-stock-illustration-computer-monitor-laptop-tablet-mobile-phone-electronic-gadgets-vector-icon-design-image.jpg">
            <a:extLst>
              <a:ext uri="{FF2B5EF4-FFF2-40B4-BE49-F238E27FC236}">
                <a16:creationId xmlns:a16="http://schemas.microsoft.com/office/drawing/2014/main" id="{F443766E-137D-41EF-91DC-02CA6F9CAB8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9112" r="31053" b="6333"/>
          <a:stretch/>
        </p:blipFill>
        <p:spPr bwMode="auto">
          <a:xfrm>
            <a:off x="1014530" y="3127448"/>
            <a:ext cx="144000" cy="262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5" name="Picture 11" descr="C:\Users\A9942152\Desktop\thumb-stock-illustration-computer-monitor-laptop-tablet-mobile-phone-electronic-gadgets-vector-icon-design-image.jpg">
            <a:extLst>
              <a:ext uri="{FF2B5EF4-FFF2-40B4-BE49-F238E27FC236}">
                <a16:creationId xmlns:a16="http://schemas.microsoft.com/office/drawing/2014/main" id="{BA212DBF-EA41-4DDE-92D0-FBA9421DC7C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35" t="12974" r="4974" b="46867"/>
          <a:stretch/>
        </p:blipFill>
        <p:spPr bwMode="auto">
          <a:xfrm>
            <a:off x="880839" y="3679508"/>
            <a:ext cx="398322" cy="318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7" name="Picture 11" descr="C:\Users\A9942152\Desktop\thumb-stock-illustration-computer-monitor-laptop-tablet-mobile-phone-electronic-gadgets-vector-icon-design-image.jpg">
            <a:extLst>
              <a:ext uri="{FF2B5EF4-FFF2-40B4-BE49-F238E27FC236}">
                <a16:creationId xmlns:a16="http://schemas.microsoft.com/office/drawing/2014/main" id="{96036617-03C0-46B0-A72C-A10A178465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35" t="12974" r="4974" b="46867"/>
          <a:stretch/>
        </p:blipFill>
        <p:spPr bwMode="auto">
          <a:xfrm>
            <a:off x="880839" y="4253785"/>
            <a:ext cx="398322" cy="318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1" name="Picture 11" descr="C:\Users\A9942152\Desktop\thumb-stock-illustration-computer-monitor-laptop-tablet-mobile-phone-electronic-gadgets-vector-icon-design-image.jpg">
            <a:extLst>
              <a:ext uri="{FF2B5EF4-FFF2-40B4-BE49-F238E27FC236}">
                <a16:creationId xmlns:a16="http://schemas.microsoft.com/office/drawing/2014/main" id="{7A0EED4C-F086-4E29-9DF1-15FE5D70A8D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9112" r="31053" b="6333"/>
          <a:stretch/>
        </p:blipFill>
        <p:spPr bwMode="auto">
          <a:xfrm>
            <a:off x="1014530" y="4605200"/>
            <a:ext cx="144000" cy="262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8" name="Picture 11" descr="C:\Users\A9942152\Desktop\thumb-stock-illustration-computer-monitor-laptop-tablet-mobile-phone-electronic-gadgets-vector-icon-design-image.jpg">
            <a:extLst>
              <a:ext uri="{FF2B5EF4-FFF2-40B4-BE49-F238E27FC236}">
                <a16:creationId xmlns:a16="http://schemas.microsoft.com/office/drawing/2014/main" id="{5333D568-F8D9-4152-B026-19863D530E5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35" t="12974" r="4974" b="46867"/>
          <a:stretch/>
        </p:blipFill>
        <p:spPr bwMode="auto">
          <a:xfrm>
            <a:off x="880839" y="4958655"/>
            <a:ext cx="398322" cy="318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5" name="Picture 11" descr="C:\Users\A9942152\Desktop\thumb-stock-illustration-computer-monitor-laptop-tablet-mobile-phone-electronic-gadgets-vector-icon-design-image.jpg">
            <a:extLst>
              <a:ext uri="{FF2B5EF4-FFF2-40B4-BE49-F238E27FC236}">
                <a16:creationId xmlns:a16="http://schemas.microsoft.com/office/drawing/2014/main" id="{5A2FAB17-EBB2-4C70-AD5F-6F725B6EEA1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9112" r="31053" b="6333"/>
          <a:stretch/>
        </p:blipFill>
        <p:spPr bwMode="auto">
          <a:xfrm>
            <a:off x="1014530" y="5310070"/>
            <a:ext cx="144000" cy="262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6" name="Picture 11" descr="C:\Users\A9942152\Desktop\thumb-stock-illustration-computer-monitor-laptop-tablet-mobile-phone-electronic-gadgets-vector-icon-design-image.jpg">
            <a:extLst>
              <a:ext uri="{FF2B5EF4-FFF2-40B4-BE49-F238E27FC236}">
                <a16:creationId xmlns:a16="http://schemas.microsoft.com/office/drawing/2014/main" id="{F5D57403-92F2-41BF-A7A2-1CB29EFAD39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35" t="12974" r="4974" b="46867"/>
          <a:stretch/>
        </p:blipFill>
        <p:spPr bwMode="auto">
          <a:xfrm>
            <a:off x="880839" y="5644543"/>
            <a:ext cx="398322" cy="318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3" name="Picture 11" descr="C:\Users\A9942152\Desktop\thumb-stock-illustration-computer-monitor-laptop-tablet-mobile-phone-electronic-gadgets-vector-icon-design-image.jpg">
            <a:extLst>
              <a:ext uri="{FF2B5EF4-FFF2-40B4-BE49-F238E27FC236}">
                <a16:creationId xmlns:a16="http://schemas.microsoft.com/office/drawing/2014/main" id="{B9F3B7BA-8E05-4527-8A77-896EE961F4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9112" r="31053" b="6333"/>
          <a:stretch/>
        </p:blipFill>
        <p:spPr bwMode="auto">
          <a:xfrm>
            <a:off x="1014530" y="5995958"/>
            <a:ext cx="144000" cy="262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8" name="ZoneTexte 157">
            <a:extLst>
              <a:ext uri="{FF2B5EF4-FFF2-40B4-BE49-F238E27FC236}">
                <a16:creationId xmlns:a16="http://schemas.microsoft.com/office/drawing/2014/main" id="{2CCA57EA-2D2B-44D2-BD0F-383C481DAB67}"/>
              </a:ext>
            </a:extLst>
          </p:cNvPr>
          <p:cNvSpPr txBox="1"/>
          <p:nvPr/>
        </p:nvSpPr>
        <p:spPr>
          <a:xfrm>
            <a:off x="2995816" y="823809"/>
            <a:ext cx="11977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>
                <a:solidFill>
                  <a:schemeClr val="bg1">
                    <a:lumMod val="50000"/>
                  </a:schemeClr>
                </a:solidFill>
              </a:rPr>
              <a:t>HABITATION</a:t>
            </a:r>
          </a:p>
          <a:p>
            <a:pPr algn="ctr"/>
            <a:r>
              <a:rPr lang="fr-FR" sz="900" b="1" dirty="0">
                <a:solidFill>
                  <a:schemeClr val="bg1">
                    <a:lumMod val="50000"/>
                  </a:schemeClr>
                </a:solidFill>
              </a:rPr>
              <a:t>(Ancienne offre)</a:t>
            </a:r>
          </a:p>
        </p:txBody>
      </p:sp>
      <p:pic>
        <p:nvPicPr>
          <p:cNvPr id="159" name="Picture 3">
            <a:extLst>
              <a:ext uri="{FF2B5EF4-FFF2-40B4-BE49-F238E27FC236}">
                <a16:creationId xmlns:a16="http://schemas.microsoft.com/office/drawing/2014/main" id="{A1B7C989-ACAD-4BC4-B4DA-7B6ED10BAB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7833" y="1140670"/>
            <a:ext cx="280255" cy="280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0" name="Picture 15" descr="U:\Mes documents\Mes fichiers reçus\http___pluspng.com_img-png_png-not-67-800.png">
            <a:extLst>
              <a:ext uri="{FF2B5EF4-FFF2-40B4-BE49-F238E27FC236}">
                <a16:creationId xmlns:a16="http://schemas.microsoft.com/office/drawing/2014/main" id="{3547899D-8080-408D-9C7F-F279B8BE8D1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8548728" y="5860496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8" name="Rectangle 167">
            <a:extLst>
              <a:ext uri="{FF2B5EF4-FFF2-40B4-BE49-F238E27FC236}">
                <a16:creationId xmlns:a16="http://schemas.microsoft.com/office/drawing/2014/main" id="{E302F682-93ED-4602-9A84-023AA5B94E2A}"/>
              </a:ext>
            </a:extLst>
          </p:cNvPr>
          <p:cNvSpPr/>
          <p:nvPr/>
        </p:nvSpPr>
        <p:spPr>
          <a:xfrm>
            <a:off x="5075408" y="4297268"/>
            <a:ext cx="3132754" cy="534944"/>
          </a:xfrm>
          <a:prstGeom prst="rect">
            <a:avLst/>
          </a:prstGeom>
          <a:pattFill prst="dkUpDiag">
            <a:fgClr>
              <a:schemeClr val="accent3">
                <a:lumMod val="7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69" name="Picture 15" descr="U:\Mes documents\Mes fichiers reçus\http___pluspng.com_img-png_png-not-67-800.png">
            <a:extLst>
              <a:ext uri="{FF2B5EF4-FFF2-40B4-BE49-F238E27FC236}">
                <a16:creationId xmlns:a16="http://schemas.microsoft.com/office/drawing/2014/main" id="{ACB4D637-A506-420A-B3FD-75CF959B3BB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15740" r="48318" b="13338"/>
          <a:stretch/>
        </p:blipFill>
        <p:spPr bwMode="auto">
          <a:xfrm>
            <a:off x="3418381" y="4304219"/>
            <a:ext cx="222733" cy="19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0" name="ZoneTexte 169">
            <a:extLst>
              <a:ext uri="{FF2B5EF4-FFF2-40B4-BE49-F238E27FC236}">
                <a16:creationId xmlns:a16="http://schemas.microsoft.com/office/drawing/2014/main" id="{DBB008F0-D81A-4C9C-A1A4-5721F0A3BFE3}"/>
              </a:ext>
            </a:extLst>
          </p:cNvPr>
          <p:cNvSpPr txBox="1"/>
          <p:nvPr/>
        </p:nvSpPr>
        <p:spPr>
          <a:xfrm>
            <a:off x="3117607" y="4423019"/>
            <a:ext cx="821653" cy="338554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fr-FR" sz="800" dirty="0"/>
              <a:t>Assurance Scolaire</a:t>
            </a: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0DA39C2E-6FCA-4EF4-B0C2-DA3C78F15553}"/>
              </a:ext>
            </a:extLst>
          </p:cNvPr>
          <p:cNvSpPr/>
          <p:nvPr/>
        </p:nvSpPr>
        <p:spPr>
          <a:xfrm>
            <a:off x="4126233" y="2147262"/>
            <a:ext cx="1505829" cy="534944"/>
          </a:xfrm>
          <a:prstGeom prst="rect">
            <a:avLst/>
          </a:prstGeom>
          <a:pattFill prst="dkUpDiag">
            <a:fgClr>
              <a:schemeClr val="accent3">
                <a:lumMod val="7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4BD5B542-1E50-4FED-8F36-9340836B5A84}"/>
              </a:ext>
            </a:extLst>
          </p:cNvPr>
          <p:cNvSpPr/>
          <p:nvPr/>
        </p:nvSpPr>
        <p:spPr>
          <a:xfrm>
            <a:off x="6583429" y="2145312"/>
            <a:ext cx="2470599" cy="534944"/>
          </a:xfrm>
          <a:prstGeom prst="rect">
            <a:avLst/>
          </a:prstGeom>
          <a:pattFill prst="dkUpDiag">
            <a:fgClr>
              <a:schemeClr val="accent3">
                <a:lumMod val="7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A277519E-6FA5-45A2-82B2-B4C73426A0C1}"/>
              </a:ext>
            </a:extLst>
          </p:cNvPr>
          <p:cNvSpPr/>
          <p:nvPr/>
        </p:nvSpPr>
        <p:spPr>
          <a:xfrm>
            <a:off x="4232337" y="4997084"/>
            <a:ext cx="1505829" cy="534944"/>
          </a:xfrm>
          <a:prstGeom prst="rect">
            <a:avLst/>
          </a:prstGeom>
          <a:pattFill prst="dkUpDiag">
            <a:fgClr>
              <a:schemeClr val="accent3">
                <a:lumMod val="7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6DDD9F7D-897B-4F19-9323-368B2AAA5A46}"/>
              </a:ext>
            </a:extLst>
          </p:cNvPr>
          <p:cNvSpPr/>
          <p:nvPr/>
        </p:nvSpPr>
        <p:spPr>
          <a:xfrm>
            <a:off x="4232336" y="5701767"/>
            <a:ext cx="1505829" cy="534944"/>
          </a:xfrm>
          <a:prstGeom prst="rect">
            <a:avLst/>
          </a:prstGeom>
          <a:pattFill prst="dkUpDiag">
            <a:fgClr>
              <a:schemeClr val="accent3">
                <a:lumMod val="7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4FF9E08F-5DB4-4B50-B24A-79C0F87A0C92}"/>
              </a:ext>
            </a:extLst>
          </p:cNvPr>
          <p:cNvSpPr/>
          <p:nvPr/>
        </p:nvSpPr>
        <p:spPr>
          <a:xfrm>
            <a:off x="6458159" y="5701596"/>
            <a:ext cx="1000564" cy="534944"/>
          </a:xfrm>
          <a:prstGeom prst="rect">
            <a:avLst/>
          </a:prstGeom>
          <a:pattFill prst="dkUpDiag">
            <a:fgClr>
              <a:schemeClr val="accent3">
                <a:lumMod val="7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6C17E141-1ED4-4F4B-ACB4-97D90268A41E}"/>
              </a:ext>
            </a:extLst>
          </p:cNvPr>
          <p:cNvSpPr/>
          <p:nvPr/>
        </p:nvSpPr>
        <p:spPr>
          <a:xfrm>
            <a:off x="6418386" y="5015868"/>
            <a:ext cx="1000564" cy="534944"/>
          </a:xfrm>
          <a:prstGeom prst="rect">
            <a:avLst/>
          </a:prstGeom>
          <a:pattFill prst="dkUpDiag">
            <a:fgClr>
              <a:schemeClr val="accent3">
                <a:lumMod val="7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E0C40801-4040-40AD-A274-411FB9B8FC88}"/>
              </a:ext>
            </a:extLst>
          </p:cNvPr>
          <p:cNvSpPr/>
          <p:nvPr/>
        </p:nvSpPr>
        <p:spPr>
          <a:xfrm>
            <a:off x="8324467" y="4992497"/>
            <a:ext cx="654281" cy="534944"/>
          </a:xfrm>
          <a:prstGeom prst="rect">
            <a:avLst/>
          </a:prstGeom>
          <a:pattFill prst="dkUpDiag">
            <a:fgClr>
              <a:schemeClr val="accent3">
                <a:lumMod val="7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AEACA3D9-0041-4D85-A0EF-03ED81EBF6E7}"/>
              </a:ext>
            </a:extLst>
          </p:cNvPr>
          <p:cNvSpPr/>
          <p:nvPr/>
        </p:nvSpPr>
        <p:spPr>
          <a:xfrm>
            <a:off x="8399748" y="2787284"/>
            <a:ext cx="654281" cy="534944"/>
          </a:xfrm>
          <a:prstGeom prst="rect">
            <a:avLst/>
          </a:prstGeom>
          <a:pattFill prst="dkUpDiag">
            <a:fgClr>
              <a:schemeClr val="accent3">
                <a:lumMod val="7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08502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NATIXIS 2017">
  <a:themeElements>
    <a:clrScheme name="NATIXIS 2017">
      <a:dk1>
        <a:sysClr val="windowText" lastClr="000000"/>
      </a:dk1>
      <a:lt1>
        <a:sysClr val="window" lastClr="FFFFFF"/>
      </a:lt1>
      <a:dk2>
        <a:srgbClr val="581D74"/>
      </a:dk2>
      <a:lt2>
        <a:srgbClr val="707372"/>
      </a:lt2>
      <a:accent1>
        <a:srgbClr val="4D6995"/>
      </a:accent1>
      <a:accent2>
        <a:srgbClr val="AF1280"/>
      </a:accent2>
      <a:accent3>
        <a:srgbClr val="B14EB5"/>
      </a:accent3>
      <a:accent4>
        <a:srgbClr val="F07E53"/>
      </a:accent4>
      <a:accent5>
        <a:srgbClr val="7197BA"/>
      </a:accent5>
      <a:accent6>
        <a:srgbClr val="2499B6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ctr">
          <a:defRPr sz="8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9658</TotalTime>
  <Words>298</Words>
  <Application>Microsoft Office PowerPoint</Application>
  <PresentationFormat>Affichage à l'écran (4:3)</PresentationFormat>
  <Paragraphs>103</Paragraphs>
  <Slides>4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 3</vt:lpstr>
      <vt:lpstr>Thème NATIXIS 2017</vt:lpstr>
      <vt:lpstr>Selfcare Client Caisse d’Epargne  Panorama des fonctionnalités   Point de situation au 01 juillet 2021</vt:lpstr>
      <vt:lpstr>Présentation PowerPoint</vt:lpstr>
      <vt:lpstr>Le panorama des fonctionnalités selfcare disponibles (1/2)</vt:lpstr>
      <vt:lpstr>Le panorama des fonctionnalités selfcare disponibles (2/2)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planet4</dc:creator>
  <cp:lastModifiedBy>Faye Magali</cp:lastModifiedBy>
  <cp:revision>284</cp:revision>
  <cp:lastPrinted>2018-07-20T12:48:43Z</cp:lastPrinted>
  <dcterms:created xsi:type="dcterms:W3CDTF">2017-03-22T11:46:51Z</dcterms:created>
  <dcterms:modified xsi:type="dcterms:W3CDTF">2021-07-02T13:24:41Z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97e4f81-4b1c-4a3a-b237-8636707719dc_Enabled">
    <vt:lpwstr>True</vt:lpwstr>
  </property>
  <property fmtid="{D5CDD505-2E9C-101B-9397-08002B2CF9AE}" pid="3" name="MSIP_Label_797e4f81-4b1c-4a3a-b237-8636707719dc_SiteId">
    <vt:lpwstr>d5bb6d35-8a82-4329-b49a-5030bd6497ab</vt:lpwstr>
  </property>
  <property fmtid="{D5CDD505-2E9C-101B-9397-08002B2CF9AE}" pid="4" name="MSIP_Label_797e4f81-4b1c-4a3a-b237-8636707719dc_Owner">
    <vt:lpwstr>anahi.ramirez@natixis.com</vt:lpwstr>
  </property>
  <property fmtid="{D5CDD505-2E9C-101B-9397-08002B2CF9AE}" pid="5" name="MSIP_Label_797e4f81-4b1c-4a3a-b237-8636707719dc_SetDate">
    <vt:lpwstr>2019-08-27T08:01:10.5902098Z</vt:lpwstr>
  </property>
  <property fmtid="{D5CDD505-2E9C-101B-9397-08002B2CF9AE}" pid="6" name="MSIP_Label_797e4f81-4b1c-4a3a-b237-8636707719dc_Name">
    <vt:lpwstr>C2 - Internal Natixis</vt:lpwstr>
  </property>
  <property fmtid="{D5CDD505-2E9C-101B-9397-08002B2CF9AE}" pid="7" name="MSIP_Label_797e4f81-4b1c-4a3a-b237-8636707719dc_Application">
    <vt:lpwstr>Microsoft Azure Information Protection</vt:lpwstr>
  </property>
  <property fmtid="{D5CDD505-2E9C-101B-9397-08002B2CF9AE}" pid="8" name="MSIP_Label_797e4f81-4b1c-4a3a-b237-8636707719dc_ActionId">
    <vt:lpwstr>f2d8ecf1-2129-4253-b3df-6eeed80d94e3</vt:lpwstr>
  </property>
  <property fmtid="{D5CDD505-2E9C-101B-9397-08002B2CF9AE}" pid="9" name="MSIP_Label_797e4f81-4b1c-4a3a-b237-8636707719dc_Extended_MSFT_Method">
    <vt:lpwstr>Manual</vt:lpwstr>
  </property>
  <property fmtid="{D5CDD505-2E9C-101B-9397-08002B2CF9AE}" pid="10" name="Sensitivity">
    <vt:lpwstr>C2 - Internal Natixis</vt:lpwstr>
  </property>
</Properties>
</file>